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bin" ContentType="application/vnd.openxmlformats-officedocument.oleObject"/>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tags/tag39.xml" ContentType="application/vnd.openxmlformats-officedocument.presentationml.tags+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Default Extension="gif" ContentType="image/gif"/>
  <Override PartName="/ppt/tags/tag44.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 id="2147483993" r:id="rId2"/>
    <p:sldMasterId id="2147483946" r:id="rId3"/>
  </p:sldMasterIdLst>
  <p:notesMasterIdLst>
    <p:notesMasterId r:id="rId34"/>
  </p:notesMasterIdLst>
  <p:handoutMasterIdLst>
    <p:handoutMasterId r:id="rId35"/>
  </p:handoutMasterIdLst>
  <p:sldIdLst>
    <p:sldId id="407" r:id="rId4"/>
    <p:sldId id="512" r:id="rId5"/>
    <p:sldId id="461" r:id="rId6"/>
    <p:sldId id="462" r:id="rId7"/>
    <p:sldId id="463" r:id="rId8"/>
    <p:sldId id="524" r:id="rId9"/>
    <p:sldId id="464" r:id="rId10"/>
    <p:sldId id="466" r:id="rId11"/>
    <p:sldId id="525" r:id="rId12"/>
    <p:sldId id="526" r:id="rId13"/>
    <p:sldId id="467" r:id="rId14"/>
    <p:sldId id="482" r:id="rId15"/>
    <p:sldId id="472" r:id="rId16"/>
    <p:sldId id="478" r:id="rId17"/>
    <p:sldId id="520" r:id="rId18"/>
    <p:sldId id="528" r:id="rId19"/>
    <p:sldId id="527" r:id="rId20"/>
    <p:sldId id="529" r:id="rId21"/>
    <p:sldId id="468" r:id="rId22"/>
    <p:sldId id="474" r:id="rId23"/>
    <p:sldId id="475" r:id="rId24"/>
    <p:sldId id="481" r:id="rId25"/>
    <p:sldId id="483" r:id="rId26"/>
    <p:sldId id="530" r:id="rId27"/>
    <p:sldId id="531" r:id="rId28"/>
    <p:sldId id="535" r:id="rId29"/>
    <p:sldId id="532" r:id="rId30"/>
    <p:sldId id="536" r:id="rId31"/>
    <p:sldId id="458" r:id="rId32"/>
    <p:sldId id="329" r:id="rId33"/>
  </p:sldIdLst>
  <p:sldSz cx="9906000" cy="6858000" type="A4"/>
  <p:notesSz cx="6797675" cy="9874250"/>
  <p:custDataLst>
    <p:tags r:id="rId3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000000"/>
    <a:srgbClr val="FFFFFF"/>
    <a:srgbClr val="F2F2F2"/>
    <a:srgbClr val="E47E1A"/>
    <a:srgbClr val="BA0065"/>
    <a:srgbClr val="FFBC1D"/>
    <a:srgbClr val="598E20"/>
    <a:srgbClr val="D03833"/>
    <a:srgbClr val="805924"/>
    <a:srgbClr val="72633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7" autoAdjust="0"/>
    <p:restoredTop sz="91219" autoAdjust="0"/>
  </p:normalViewPr>
  <p:slideViewPr>
    <p:cSldViewPr>
      <p:cViewPr>
        <p:scale>
          <a:sx n="75" d="100"/>
          <a:sy n="75" d="100"/>
        </p:scale>
        <p:origin x="-1350" y="-72"/>
      </p:cViewPr>
      <p:guideLst>
        <p:guide orient="horz" pos="3948"/>
        <p:guide orient="horz" pos="791"/>
        <p:guide orient="horz" pos="1062"/>
        <p:guide orient="horz" pos="3620"/>
        <p:guide orient="horz" pos="2374"/>
        <p:guide pos="3120"/>
        <p:guide pos="6025"/>
        <p:guide pos="3042"/>
        <p:guide pos="3198"/>
        <p:guide pos="220"/>
        <p:guide pos="420"/>
        <p:guide pos="581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3246" y="-102"/>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2012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3450032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5/18/2016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3773016071"/>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a days,</a:t>
            </a:r>
            <a:r>
              <a:rPr lang="en-US" baseline="0" dirty="0" smtClean="0"/>
              <a:t> a single person is connected to social media like </a:t>
            </a:r>
            <a:r>
              <a:rPr lang="en-US" baseline="0" dirty="0" err="1" smtClean="0"/>
              <a:t>facebook</a:t>
            </a:r>
            <a:r>
              <a:rPr lang="en-US" baseline="0" dirty="0" smtClean="0"/>
              <a:t>, twitter etc bank transactions, online games, online entertainment channels like Netflix, </a:t>
            </a:r>
            <a:r>
              <a:rPr lang="en-US" baseline="0" dirty="0" err="1" smtClean="0"/>
              <a:t>hulu</a:t>
            </a:r>
            <a:r>
              <a:rPr lang="en-US" baseline="0" dirty="0" smtClean="0"/>
              <a:t> and online shopping which in turn generating a lot of data.</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UC Irvine Health(UCIH) </a:t>
            </a:r>
            <a:r>
              <a:rPr lang="en-US" dirty="0" smtClean="0"/>
              <a:t>is</a:t>
            </a:r>
            <a:r>
              <a:rPr lang="en-US" baseline="0" dirty="0" smtClean="0"/>
              <a:t> using </a:t>
            </a:r>
            <a:r>
              <a:rPr lang="en-US" dirty="0" err="1" smtClean="0"/>
              <a:t>bigdata-hadoop</a:t>
            </a:r>
            <a:r>
              <a:rPr lang="en-US" dirty="0" smtClean="0"/>
              <a:t> to gather all the clinical information scattered across</a:t>
            </a:r>
            <a:r>
              <a:rPr lang="en-US" baseline="0" dirty="0" smtClean="0"/>
              <a:t> multiple </a:t>
            </a:r>
            <a:r>
              <a:rPr lang="en-US" dirty="0" smtClean="0"/>
              <a:t>spreadsheets and making it searchable.</a:t>
            </a:r>
          </a:p>
          <a:p>
            <a:pPr marL="0" marR="0" indent="0" algn="l" defTabSz="914342" rtl="0" eaLnBrk="1" fontAlgn="auto" latinLnBrk="0" hangingPunct="1">
              <a:lnSpc>
                <a:spcPct val="100000"/>
              </a:lnSpc>
              <a:spcBef>
                <a:spcPts val="0"/>
              </a:spcBef>
              <a:spcAft>
                <a:spcPts val="0"/>
              </a:spcAft>
              <a:buClrTx/>
              <a:buSzTx/>
              <a:buFontTx/>
              <a:buNone/>
              <a:tabLst/>
              <a:defRPr/>
            </a:pPr>
            <a:r>
              <a:rPr lang="en-US" b="1" dirty="0" smtClean="0"/>
              <a:t>JP</a:t>
            </a:r>
            <a:r>
              <a:rPr lang="en-US" b="1" baseline="0" dirty="0" smtClean="0"/>
              <a:t> Morgan </a:t>
            </a:r>
            <a:r>
              <a:rPr lang="en-US" baseline="0" dirty="0" smtClean="0"/>
              <a:t>is using </a:t>
            </a:r>
            <a:r>
              <a:rPr lang="en-US" baseline="0" dirty="0" err="1" smtClean="0"/>
              <a:t>bigdata-hadoop</a:t>
            </a:r>
            <a:r>
              <a:rPr lang="en-US" baseline="0" dirty="0" smtClean="0"/>
              <a:t> to deliver best set of products they can deliver to customer i.e. customer segmentation.</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err="1" smtClean="0"/>
              <a:t>Walmart</a:t>
            </a:r>
            <a:r>
              <a:rPr lang="en-US" dirty="0" smtClean="0"/>
              <a:t> has an application </a:t>
            </a:r>
            <a:r>
              <a:rPr lang="en-US" sz="1200" b="0" i="0" kern="1200" dirty="0" smtClean="0">
                <a:solidFill>
                  <a:schemeClr val="tx1"/>
                </a:solidFill>
                <a:latin typeface="+mn-lt"/>
                <a:ea typeface="+mn-ea"/>
                <a:cs typeface="+mn-cs"/>
              </a:rPr>
              <a:t>Savings Catcher: that alerts the customers whenever its neighboring competitor reduces the cost of an item the customer already bought. This application then sends a gift voucher to the customer to compensate the price difference</a:t>
            </a:r>
            <a:r>
              <a:rPr lang="en-US" sz="1200" b="0" i="0" kern="1200" baseline="0" dirty="0" smtClean="0">
                <a:solidFill>
                  <a:schemeClr val="tx1"/>
                </a:solidFill>
                <a:latin typeface="+mn-lt"/>
                <a:ea typeface="+mn-ea"/>
                <a:cs typeface="+mn-cs"/>
              </a:rPr>
              <a:t>. </a:t>
            </a:r>
          </a:p>
          <a:p>
            <a:r>
              <a:rPr lang="en-US" sz="1200" b="0" i="0" kern="1200" baseline="0" dirty="0" smtClean="0">
                <a:solidFill>
                  <a:schemeClr val="tx1"/>
                </a:solidFill>
                <a:latin typeface="+mn-lt"/>
                <a:ea typeface="+mn-ea"/>
                <a:cs typeface="+mn-cs"/>
              </a:rPr>
              <a:t>Source: https://www.dezyre.com/article/how-big-data-analysis-helped-increase-walmart-s-sales-turnover/109 </a:t>
            </a:r>
          </a:p>
          <a:p>
            <a:r>
              <a:rPr lang="en-US" b="1" dirty="0" err="1" smtClean="0"/>
              <a:t>Ebay</a:t>
            </a:r>
            <a:r>
              <a:rPr lang="en-US" b="1" dirty="0" smtClean="0"/>
              <a:t> </a:t>
            </a:r>
            <a:r>
              <a:rPr lang="en-US" b="0" dirty="0" smtClean="0"/>
              <a:t>uses</a:t>
            </a:r>
            <a:r>
              <a:rPr lang="en-US" b="0" baseline="0" dirty="0" smtClean="0"/>
              <a:t> for click stream analysis.</a:t>
            </a:r>
          </a:p>
          <a:p>
            <a:r>
              <a:rPr lang="en-US" b="0" baseline="0" dirty="0" smtClean="0"/>
              <a:t>Hadoop is used in </a:t>
            </a:r>
            <a:r>
              <a:rPr lang="en-US" b="0" baseline="0" dirty="0" err="1" smtClean="0"/>
              <a:t>Aadhar</a:t>
            </a:r>
            <a:r>
              <a:rPr lang="en-US" b="0" baseline="0" dirty="0" smtClean="0"/>
              <a:t> enrollment where citizen’s data like personal details, photograph, retina etc is stored.</a:t>
            </a:r>
            <a:endParaRPr lang="en-US" b="1"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725488" y="738188"/>
            <a:ext cx="5348287" cy="3703637"/>
          </a:xfrm>
          <a:prstGeom prst="rect">
            <a:avLst/>
          </a:prstGeom>
          <a:ln/>
        </p:spPr>
      </p:sp>
      <p:sp>
        <p:nvSpPr>
          <p:cNvPr id="184323" name="Rectangle 3"/>
          <p:cNvSpPr>
            <a:spLocks noGrp="1" noChangeArrowheads="1"/>
          </p:cNvSpPr>
          <p:nvPr>
            <p:ph type="body" idx="1"/>
          </p:nvPr>
        </p:nvSpPr>
        <p:spPr>
          <a:xfrm>
            <a:off x="680551" y="4690945"/>
            <a:ext cx="5438140" cy="4443077"/>
          </a:xfrm>
          <a:prstGeom prst="rect">
            <a:avLst/>
          </a:prstGeom>
          <a:noFill/>
          <a:ln/>
        </p:spPr>
        <p:txBody>
          <a:bodyPr lIns="95610" tIns="47805" rIns="95610" bIns="47805"/>
          <a:lstStyle/>
          <a:p>
            <a:endParaRPr lang="en-IN" dirty="0" smtClean="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xml"/><Relationship Id="rId7" Type="http://schemas.openxmlformats.org/officeDocument/2006/relationships/oleObject" Target="../embeddings/oleObject2.bin"/><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1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slideMaster" Target="../slideMasters/slideMaster2.xml"/><Relationship Id="rId7" Type="http://schemas.openxmlformats.org/officeDocument/2006/relationships/hyperlink" Target="http://www.capgemini.com/about/how-we-work/rightshorer" TargetMode="External"/><Relationship Id="rId2" Type="http://schemas.openxmlformats.org/officeDocument/2006/relationships/tags" Target="../tags/tag44.xml"/><Relationship Id="rId1" Type="http://schemas.openxmlformats.org/officeDocument/2006/relationships/vmlDrawing" Target="../drawings/vmlDrawing13.vml"/><Relationship Id="rId6" Type="http://schemas.openxmlformats.org/officeDocument/2006/relationships/hyperlink" Target="http://www.capgemini.com/about/how-we-work/the-collaborative-business-experiencetm" TargetMode="External"/><Relationship Id="rId5" Type="http://schemas.openxmlformats.org/officeDocument/2006/relationships/image" Target="../media/image12.png"/><Relationship Id="rId4" Type="http://schemas.openxmlformats.org/officeDocument/2006/relationships/oleObject" Target="../embeddings/oleObject13.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capgemini.com/" TargetMode="External"/><Relationship Id="rId3" Type="http://schemas.openxmlformats.org/officeDocument/2006/relationships/slideMaster" Target="../slideMasters/slideMaster2.xml"/><Relationship Id="rId7" Type="http://schemas.openxmlformats.org/officeDocument/2006/relationships/hyperlink" Target="http://www.capgemini.com/about/how-we-work/rightshorer" TargetMode="External"/><Relationship Id="rId2" Type="http://schemas.openxmlformats.org/officeDocument/2006/relationships/tags" Target="../tags/tag45.xml"/><Relationship Id="rId1" Type="http://schemas.openxmlformats.org/officeDocument/2006/relationships/vmlDrawing" Target="../drawings/vmlDrawing14.vml"/><Relationship Id="rId6" Type="http://schemas.openxmlformats.org/officeDocument/2006/relationships/hyperlink" Target="http://www.capgemini.com/about/how-we-work/the-collaborative-business-experiencetm" TargetMode="External"/><Relationship Id="rId5" Type="http://schemas.openxmlformats.org/officeDocument/2006/relationships/image" Target="../media/image12.png"/><Relationship Id="rId4" Type="http://schemas.openxmlformats.org/officeDocument/2006/relationships/oleObject" Target="../embeddings/oleObject14.bin"/></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5.v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17.vml"/><Relationship Id="rId5" Type="http://schemas.openxmlformats.org/officeDocument/2006/relationships/oleObject" Target="../embeddings/oleObject17.bin"/><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18.vml"/><Relationship Id="rId5" Type="http://schemas.openxmlformats.org/officeDocument/2006/relationships/oleObject" Target="../embeddings/oleObject18.bin"/><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vmlDrawing" Target="../drawings/vmlDrawing19.vml"/><Relationship Id="rId5" Type="http://schemas.openxmlformats.org/officeDocument/2006/relationships/oleObject" Target="../embeddings/oleObject19.bin"/><Relationship Id="rId4" Type="http://schemas.openxmlformats.org/officeDocument/2006/relationships/image" Target="../media/image14.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xml"/><Relationship Id="rId7" Type="http://schemas.openxmlformats.org/officeDocument/2006/relationships/oleObject" Target="../embeddings/oleObject3.bin"/><Relationship Id="rId2" Type="http://schemas.openxmlformats.org/officeDocument/2006/relationships/tags" Target="../tags/tag12.xml"/><Relationship Id="rId1" Type="http://schemas.openxmlformats.org/officeDocument/2006/relationships/vmlDrawing" Target="../drawings/vmlDrawing3.v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4.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xml"/><Relationship Id="rId7" Type="http://schemas.openxmlformats.org/officeDocument/2006/relationships/oleObject" Target="../embeddings/oleObject4.bin"/><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17.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oleObject" Target="../embeddings/oleObject5.bin"/><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1.xml"/><Relationship Id="rId7"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9.v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0" name="Image 5"/>
          <p:cNvPicPr>
            <a:picLocks noChangeAspect="1"/>
          </p:cNvPicPr>
          <p:nvPr userDrawn="1"/>
        </p:nvPicPr>
        <p:blipFill rotWithShape="1">
          <a:blip r:embed="rId6" cstate="screen">
            <a:extLst>
              <a:ext uri="{28A0092B-C50C-407E-A947-70E740481C1C}">
                <a14:useLocalDpi xmlns:a14="http://schemas.microsoft.com/office/drawing/2010/main" xmlns=""/>
              </a:ext>
            </a:extLst>
          </a:blip>
          <a:srcRect r="2413"/>
          <a:stretch/>
        </p:blipFill>
        <p:spPr>
          <a:xfrm>
            <a:off x="-2052" y="1348661"/>
            <a:ext cx="9908052" cy="5513714"/>
          </a:xfrm>
          <a:prstGeom prst="rect">
            <a:avLst/>
          </a:prstGeom>
          <a:noFill/>
          <a:ln>
            <a:noFill/>
          </a:ln>
        </p:spPr>
      </p:pic>
      <p:sp>
        <p:nvSpPr>
          <p:cNvPr id="11" name="Rectangle 10"/>
          <p:cNvSpPr/>
          <p:nvPr userDrawn="1"/>
        </p:nvSpPr>
        <p:spPr>
          <a:xfrm rot="10800000">
            <a:off x="-2" y="5388769"/>
            <a:ext cx="5895975" cy="1473606"/>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34905"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41338"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a14="http://schemas.microsoft.com/office/drawing/2010/main" xmlns=""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xmlns="">
                <a:solidFill>
                  <a:srgbClr val="FFFFFF"/>
                </a:solidFill>
              </a14:hiddenFill>
            </a:ext>
          </a:extLst>
        </p:spPr>
      </p:pic>
      <p:pic>
        <p:nvPicPr>
          <p:cNvPr id="141342"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a14="http://schemas.microsoft.com/office/drawing/2010/main" xmlns=""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5845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857"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1"/>
            <a:ext cx="2311400" cy="365125"/>
          </a:xfrm>
          <a:prstGeom prst="rect">
            <a:avLst/>
          </a:prstGeom>
        </p:spPr>
        <p:txBody>
          <a:bodyPr/>
          <a:lstStyle/>
          <a:p>
            <a:fld id="{16BCC44F-C5AC-45B6-8239-EF1D34AC5485}" type="datetimeFigureOut">
              <a:rPr lang="en-US" smtClean="0"/>
              <a:pPr/>
              <a:t>5/18/2016</a:t>
            </a:fld>
            <a:endParaRPr lang="en-US"/>
          </a:p>
        </p:txBody>
      </p:sp>
      <p:sp>
        <p:nvSpPr>
          <p:cNvPr id="5" name="Footer Placeholder 4"/>
          <p:cNvSpPr>
            <a:spLocks noGrp="1"/>
          </p:cNvSpPr>
          <p:nvPr>
            <p:ph type="ftr" sz="quarter" idx="11"/>
          </p:nvPr>
        </p:nvSpPr>
        <p:spPr>
          <a:xfrm>
            <a:off x="3384550" y="6356351"/>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99300" y="6356351"/>
            <a:ext cx="2311400" cy="365125"/>
          </a:xfrm>
          <a:prstGeom prst="rect">
            <a:avLst/>
          </a:prstGeom>
        </p:spPr>
        <p:txBody>
          <a:bodyPr/>
          <a:lstStyle/>
          <a:p>
            <a:fld id="{8CDFFFFD-3B3E-4576-A5F0-2FC5AA489A90}" type="slidenum">
              <a:rPr lang="en-US" smtClean="0"/>
              <a:pPr/>
              <a:t>‹#›</a:t>
            </a:fld>
            <a:endParaRPr lang="en-US"/>
          </a:p>
        </p:txBody>
      </p:sp>
    </p:spTree>
    <p:extLst>
      <p:ext uri="{BB962C8B-B14F-4D97-AF65-F5344CB8AC3E}">
        <p14:creationId xmlns:p14="http://schemas.microsoft.com/office/powerpoint/2010/main" xmlns="" val="1308193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1"/>
            <a:ext cx="2311400" cy="365125"/>
          </a:xfrm>
          <a:prstGeom prst="rect">
            <a:avLst/>
          </a:prstGeom>
        </p:spPr>
        <p:txBody>
          <a:bodyPr/>
          <a:lstStyle/>
          <a:p>
            <a:fld id="{16BCC44F-C5AC-45B6-8239-EF1D34AC5485}" type="datetimeFigureOut">
              <a:rPr lang="en-US" smtClean="0"/>
              <a:pPr/>
              <a:t>5/18/2016</a:t>
            </a:fld>
            <a:endParaRPr lang="en-US"/>
          </a:p>
        </p:txBody>
      </p:sp>
      <p:sp>
        <p:nvSpPr>
          <p:cNvPr id="5" name="Footer Placeholder 4"/>
          <p:cNvSpPr>
            <a:spLocks noGrp="1"/>
          </p:cNvSpPr>
          <p:nvPr>
            <p:ph type="ftr" sz="quarter" idx="11"/>
          </p:nvPr>
        </p:nvSpPr>
        <p:spPr>
          <a:xfrm>
            <a:off x="3384550" y="6356351"/>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99300" y="6356351"/>
            <a:ext cx="2311400" cy="365125"/>
          </a:xfrm>
          <a:prstGeom prst="rect">
            <a:avLst/>
          </a:prstGeom>
        </p:spPr>
        <p:txBody>
          <a:bodyPr/>
          <a:lstStyle/>
          <a:p>
            <a:fld id="{8CDFFFFD-3B3E-4576-A5F0-2FC5AA489A90}" type="slidenum">
              <a:rPr lang="en-US" smtClean="0"/>
              <a:pPr/>
              <a:t>‹#›</a:t>
            </a:fld>
            <a:endParaRPr lang="en-US"/>
          </a:p>
        </p:txBody>
      </p:sp>
    </p:spTree>
    <p:extLst>
      <p:ext uri="{BB962C8B-B14F-4D97-AF65-F5344CB8AC3E}">
        <p14:creationId xmlns:p14="http://schemas.microsoft.com/office/powerpoint/2010/main" xmlns="" val="1500533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631833" name="think-cell Slide" r:id="rId4" imgW="360" imgH="360" progId="">
              <p:embed/>
            </p:oleObj>
          </a:graphicData>
        </a:graphic>
      </p:graphicFrame>
      <p:sp>
        <p:nvSpPr>
          <p:cNvPr id="184" name="Rectangle 9"/>
          <p:cNvSpPr>
            <a:spLocks noChangeArrowheads="1"/>
          </p:cNvSpPr>
          <p:nvPr userDrawn="1">
            <p:custDataLst>
              <p:tags r:id="rId2"/>
            </p:custDataLst>
          </p:nvPr>
        </p:nvSpPr>
        <p:spPr bwMode="gray">
          <a:xfrm>
            <a:off x="1117963" y="34326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a:t>
            </a:r>
            <a:r>
              <a:rPr lang="en-US" sz="1000" dirty="0" err="1" smtClean="0">
                <a:solidFill>
                  <a:schemeClr val="bg1"/>
                </a:solidFill>
                <a:latin typeface="Arial" pitchFamily="34" charset="0"/>
                <a:cs typeface="Arial" pitchFamily="34" charset="0"/>
              </a:rPr>
              <a:t>Capgemini</a:t>
            </a:r>
            <a:r>
              <a:rPr lang="en-US" sz="1000" dirty="0" smtClean="0">
                <a:solidFill>
                  <a:schemeClr val="bg1"/>
                </a:solidFill>
                <a:latin typeface="Arial" pitchFamily="34" charset="0"/>
                <a:cs typeface="Arial" pitchFamily="34" charset="0"/>
              </a:rPr>
              <a:t>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208" name="Image 337" descr="CBE_Label_ppt.png"/>
          <p:cNvPicPr>
            <a:picLocks noChangeAspect="1"/>
          </p:cNvPicPr>
          <p:nvPr userDrawn="1"/>
        </p:nvPicPr>
        <p:blipFill>
          <a:blip r:embed="rId5" cstate="screen"/>
          <a:stretch>
            <a:fillRect/>
          </a:stretch>
        </p:blipFill>
        <p:spPr>
          <a:xfrm>
            <a:off x="867725" y="3283811"/>
            <a:ext cx="519572" cy="522508"/>
          </a:xfrm>
          <a:prstGeom prst="rect">
            <a:avLst/>
          </a:prstGeom>
        </p:spPr>
      </p:pic>
      <p:grpSp>
        <p:nvGrpSpPr>
          <p:cNvPr id="75" name="Group 74"/>
          <p:cNvGrpSpPr/>
          <p:nvPr userDrawn="1"/>
        </p:nvGrpSpPr>
        <p:grpSpPr>
          <a:xfrm>
            <a:off x="5722379" y="3575705"/>
            <a:ext cx="3826121"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noFill/>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4" name="Rectangle 73">
            <a:hlinkClick r:id="rId6"/>
          </p:cNvPr>
          <p:cNvSpPr/>
          <p:nvPr userDrawn="1"/>
        </p:nvSpPr>
        <p:spPr>
          <a:xfrm>
            <a:off x="1447800" y="51085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hlinkClick r:id="rId6"/>
          </p:cNvPr>
          <p:cNvSpPr/>
          <p:nvPr userDrawn="1"/>
        </p:nvSpPr>
        <p:spPr>
          <a:xfrm>
            <a:off x="4962525" y="49815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hlinkClick r:id="rId7"/>
          </p:cNvPr>
          <p:cNvSpPr/>
          <p:nvPr userDrawn="1"/>
        </p:nvSpPr>
        <p:spPr>
          <a:xfrm>
            <a:off x="4419599" y="51339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hlinkClick r:id="rId8"/>
          </p:cNvPr>
          <p:cNvSpPr/>
          <p:nvPr userDrawn="1"/>
        </p:nvSpPr>
        <p:spPr>
          <a:xfrm>
            <a:off x="2800350" y="54991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6931188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632857" name="think-cell Slide" r:id="rId4" imgW="360" imgH="360" progId="">
              <p:embed/>
            </p:oleObj>
          </a:graphicData>
        </a:graphic>
      </p:graphicFrame>
      <p:sp>
        <p:nvSpPr>
          <p:cNvPr id="14" name="Rectangle 9"/>
          <p:cNvSpPr>
            <a:spLocks noChangeArrowheads="1"/>
          </p:cNvSpPr>
          <p:nvPr userDrawn="1">
            <p:custDataLst>
              <p:tags r:id="rId2"/>
            </p:custDataLst>
          </p:nvPr>
        </p:nvSpPr>
        <p:spPr bwMode="gray">
          <a:xfrm>
            <a:off x="5309494" y="29124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a:t>
            </a:r>
            <a:r>
              <a:rPr lang="en-US" sz="1000" dirty="0" err="1" smtClean="0">
                <a:solidFill>
                  <a:schemeClr val="bg1"/>
                </a:solidFill>
                <a:latin typeface="Arial" pitchFamily="34" charset="0"/>
                <a:cs typeface="Arial" pitchFamily="34" charset="0"/>
              </a:rPr>
              <a:t>Capgemini</a:t>
            </a:r>
            <a:r>
              <a:rPr lang="en-US" sz="1000" dirty="0" smtClean="0">
                <a:solidFill>
                  <a:schemeClr val="bg1"/>
                </a:solidFill>
                <a:latin typeface="Arial" pitchFamily="34" charset="0"/>
                <a:cs typeface="Arial" pitchFamily="34" charset="0"/>
              </a:rPr>
              <a:t>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15" name="Image 337" descr="CBE_Label_ppt.png"/>
          <p:cNvPicPr>
            <a:picLocks noChangeAspect="1"/>
          </p:cNvPicPr>
          <p:nvPr userDrawn="1"/>
        </p:nvPicPr>
        <p:blipFill>
          <a:blip r:embed="rId5" cstate="screen"/>
          <a:stretch>
            <a:fillRect/>
          </a:stretch>
        </p:blipFill>
        <p:spPr>
          <a:xfrm>
            <a:off x="5059256" y="2763611"/>
            <a:ext cx="519572" cy="522508"/>
          </a:xfrm>
          <a:prstGeom prst="rect">
            <a:avLst/>
          </a:prstGeom>
        </p:spPr>
      </p:pic>
      <p:sp>
        <p:nvSpPr>
          <p:cNvPr id="16" name="Rectangle 15">
            <a:hlinkClick r:id="rId6"/>
          </p:cNvPr>
          <p:cNvSpPr/>
          <p:nvPr userDrawn="1"/>
        </p:nvSpPr>
        <p:spPr>
          <a:xfrm>
            <a:off x="5639331" y="45883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hlinkClick r:id="rId6"/>
          </p:cNvPr>
          <p:cNvSpPr/>
          <p:nvPr userDrawn="1"/>
        </p:nvSpPr>
        <p:spPr>
          <a:xfrm>
            <a:off x="9154056" y="44613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hlinkClick r:id="rId7"/>
          </p:cNvPr>
          <p:cNvSpPr/>
          <p:nvPr userDrawn="1"/>
        </p:nvSpPr>
        <p:spPr>
          <a:xfrm>
            <a:off x="8611130" y="46137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hlinkClick r:id="rId8"/>
          </p:cNvPr>
          <p:cNvSpPr/>
          <p:nvPr userDrawn="1"/>
        </p:nvSpPr>
        <p:spPr>
          <a:xfrm>
            <a:off x="6991881" y="49789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776636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633881" name="think-cell Slide" r:id="rId3" imgW="360" imgH="360" progId="">
              <p:embed/>
            </p:oleObj>
          </a:graphicData>
        </a:graphic>
      </p:graphicFrame>
    </p:spTree>
    <p:extLst>
      <p:ext uri="{BB962C8B-B14F-4D97-AF65-F5344CB8AC3E}">
        <p14:creationId xmlns:p14="http://schemas.microsoft.com/office/powerpoint/2010/main" xmlns="" val="735025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a14="http://schemas.microsoft.com/office/drawing/2010/main" xmlns=""/>
              </a:ext>
            </a:extLst>
          </a:blip>
          <a:srcRect r="2413"/>
          <a:stretch/>
        </p:blipFill>
        <p:spPr>
          <a:xfrm>
            <a:off x="-2052" y="1348661"/>
            <a:ext cx="9908052" cy="5513714"/>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36951" name="think-cell Slide" r:id="rId5" imgW="360" imgH="360" progId="">
              <p:embed/>
            </p:oleObj>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1" name="Rectangle 10"/>
          <p:cNvSpPr/>
          <p:nvPr userDrawn="1"/>
        </p:nvSpPr>
        <p:spPr>
          <a:xfrm>
            <a:off x="1776792" y="4601752"/>
            <a:ext cx="1242328" cy="436017"/>
          </a:xfrm>
          <a:prstGeom prst="rect">
            <a:avLst/>
          </a:prstGeom>
          <a:effectLst>
            <a:outerShdw blurRad="38100" dist="25400" dir="2700000" algn="tl" rotWithShape="0">
              <a:schemeClr val="bg1">
                <a:alpha val="65000"/>
              </a:schemeClr>
            </a:outerShdw>
          </a:effectLst>
        </p:spPr>
        <p:txBody>
          <a:bodyPr wrap="none" lIns="0" tIns="0" rIns="0" bIns="0">
            <a:spAutoFit/>
          </a:bodyPr>
          <a:lstStyle/>
          <a:p>
            <a:pPr algn="l">
              <a:lnSpc>
                <a:spcPts val="1700"/>
              </a:lnSpc>
            </a:pPr>
            <a:r>
              <a:rPr lang="en-US" sz="1800" b="1" kern="1100" spc="0" baseline="0" dirty="0" smtClean="0">
                <a:solidFill>
                  <a:schemeClr val="accent6"/>
                </a:solidFill>
                <a:latin typeface="Arial Narrow" pitchFamily="34" charset="0"/>
                <a:ea typeface="+mn-ea"/>
                <a:cs typeface="+mn-cs"/>
              </a:rPr>
              <a:t>Learning and </a:t>
            </a:r>
            <a:br>
              <a:rPr lang="en-US" sz="1800" b="1" kern="1100" spc="0" baseline="0" dirty="0" smtClean="0">
                <a:solidFill>
                  <a:schemeClr val="accent6"/>
                </a:solidFill>
                <a:latin typeface="Arial Narrow" pitchFamily="34" charset="0"/>
                <a:ea typeface="+mn-ea"/>
                <a:cs typeface="+mn-cs"/>
              </a:rPr>
            </a:b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1776792" y="5023940"/>
            <a:ext cx="1173398" cy="338554"/>
          </a:xfrm>
          <a:prstGeom prst="rect">
            <a:avLst/>
          </a:prstGeom>
          <a:effectLst/>
        </p:spPr>
        <p:txBody>
          <a:bodyPr wrap="none" lIns="0" tIns="0" rIns="0" bIns="0">
            <a:spAutoFit/>
          </a:bodyPr>
          <a:lstStyle/>
          <a:p>
            <a:pPr algn="l"/>
            <a:r>
              <a:rPr lang="en-US" sz="1100" b="0" kern="1100" spc="0" baseline="0" dirty="0" smtClean="0">
                <a:solidFill>
                  <a:schemeClr val="accent1">
                    <a:lumMod val="50000"/>
                  </a:schemeClr>
                </a:solidFill>
                <a:latin typeface="Arial Narrow" pitchFamily="34" charset="0"/>
                <a:ea typeface="+mn-ea"/>
                <a:cs typeface="+mn-cs"/>
              </a:rPr>
              <a:t>Enabling development,</a:t>
            </a:r>
          </a:p>
          <a:p>
            <a:pPr algn="l"/>
            <a:r>
              <a:rPr lang="en-US" sz="1100" b="0" kern="1100" spc="0" baseline="0" dirty="0" smtClean="0">
                <a:solidFill>
                  <a:schemeClr val="accent1">
                    <a:lumMod val="50000"/>
                  </a:schemeClr>
                </a:solidFill>
                <a:latin typeface="Arial Narrow" pitchFamily="34" charset="0"/>
                <a:ea typeface="+mn-ea"/>
                <a:cs typeface="+mn-cs"/>
              </a:rPr>
              <a:t>Impacting growth…</a:t>
            </a:r>
            <a:endParaRPr lang="en-US" sz="1100" b="0" kern="1100" spc="0" baseline="0" dirty="0">
              <a:solidFill>
                <a:schemeClr val="accent1">
                  <a:lumMod val="50000"/>
                </a:schemeClr>
              </a:solidFill>
              <a:latin typeface="Arial Narrow" pitchFamily="34" charset="0"/>
            </a:endParaRPr>
          </a:p>
        </p:txBody>
      </p:sp>
    </p:spTree>
    <p:extLst>
      <p:ext uri="{BB962C8B-B14F-4D97-AF65-F5344CB8AC3E}">
        <p14:creationId xmlns:p14="http://schemas.microsoft.com/office/powerpoint/2010/main" xmlns="" val="2727275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a14="http://schemas.microsoft.com/office/drawing/2010/main" xmlns="" val="0"/>
              </a:ext>
            </a:extLst>
          </a:blip>
          <a:stretch/>
        </p:blipFill>
        <p:spPr>
          <a:xfrm>
            <a:off x="-2054" y="237618"/>
            <a:ext cx="9908054" cy="6620382"/>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24695" name="think-cell Slide" r:id="rId5" imgW="360" imgH="360" progId="">
              <p:embed/>
            </p:oleObj>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0" name="Rectangle 9"/>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1" name="Rectangle 10"/>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xmlns="" val="721729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pic>
        <p:nvPicPr>
          <p:cNvPr id="8" name="Image 5"/>
          <p:cNvPicPr>
            <a:picLocks noChangeAspect="1"/>
          </p:cNvPicPr>
          <p:nvPr userDrawn="1"/>
        </p:nvPicPr>
        <p:blipFill rotWithShape="1">
          <a:blip r:embed="rId4" cstate="screen">
            <a:extLst>
              <a:ext uri="{28A0092B-C50C-407E-A947-70E740481C1C}">
                <a14:useLocalDpi xmlns:a14="http://schemas.microsoft.com/office/drawing/2010/main" xmlns="" val="0"/>
              </a:ext>
            </a:extLst>
          </a:blip>
          <a:stretch/>
        </p:blipFill>
        <p:spPr>
          <a:xfrm>
            <a:off x="-1175" y="2649"/>
            <a:ext cx="9907176" cy="5665103"/>
          </a:xfrm>
          <a:prstGeom prst="rect">
            <a:avLst/>
          </a:prstGeom>
          <a:noFill/>
          <a:ln>
            <a:noFill/>
          </a:ln>
        </p:spPr>
      </p:pic>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546" name="think-cell Slide" r:id="rId5" imgW="360" imgH="360" progId="">
              <p:embed/>
            </p:oleObj>
          </a:graphicData>
        </a:graphic>
      </p:graphicFrame>
      <p:sp>
        <p:nvSpPr>
          <p:cNvPr id="12" name="Text Placeholder 10"/>
          <p:cNvSpPr>
            <a:spLocks noGrp="1"/>
          </p:cNvSpPr>
          <p:nvPr>
            <p:ph type="body" sz="quarter" idx="10"/>
          </p:nvPr>
        </p:nvSpPr>
        <p:spPr>
          <a:xfrm>
            <a:off x="0" y="5194192"/>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9" name="Rectangle 8"/>
          <p:cNvSpPr/>
          <p:nvPr userDrawn="1"/>
        </p:nvSpPr>
        <p:spPr>
          <a:xfrm>
            <a:off x="698392" y="3539645"/>
            <a:ext cx="2585072" cy="218008"/>
          </a:xfrm>
          <a:prstGeom prst="rect">
            <a:avLst/>
          </a:prstGeom>
          <a:effectLst>
            <a:outerShdw blurRad="38100" dist="12700" dir="2700000" algn="tl" rotWithShape="0">
              <a:srgbClr val="000000">
                <a:alpha val="63000"/>
              </a:srgbClr>
            </a:outerShdw>
          </a:effectLst>
        </p:spPr>
        <p:txBody>
          <a:bodyPr wrap="square" lIns="0" tIns="0" rIns="0" bIns="0">
            <a:spAutoFit/>
          </a:bodyPr>
          <a:lstStyle/>
          <a:p>
            <a:pPr algn="l">
              <a:lnSpc>
                <a:spcPts val="1700"/>
              </a:lnSpc>
            </a:pPr>
            <a:r>
              <a:rPr lang="en-US" sz="1800" b="1" kern="1100" spc="0" baseline="0" dirty="0" smtClean="0">
                <a:solidFill>
                  <a:schemeClr val="bg1"/>
                </a:solidFill>
                <a:latin typeface="Arial Narrow" pitchFamily="34" charset="0"/>
                <a:ea typeface="+mn-ea"/>
                <a:cs typeface="+mn-cs"/>
              </a:rPr>
              <a:t>Learning and </a:t>
            </a:r>
            <a:r>
              <a:rPr lang="en-US" sz="1800" b="1" kern="1100" spc="0" baseline="0" dirty="0" smtClean="0">
                <a:solidFill>
                  <a:schemeClr val="bg1"/>
                </a:solidFill>
                <a:latin typeface="Arial Narrow" pitchFamily="34" charset="0"/>
              </a:rPr>
              <a:t>Development</a:t>
            </a:r>
            <a:endParaRPr lang="en-US" sz="1800" b="1" kern="1100" spc="0" baseline="0" dirty="0">
              <a:solidFill>
                <a:schemeClr val="bg1"/>
              </a:solidFill>
              <a:latin typeface="Arial Narrow" pitchFamily="34" charset="0"/>
            </a:endParaRPr>
          </a:p>
        </p:txBody>
      </p:sp>
      <p:sp>
        <p:nvSpPr>
          <p:cNvPr id="13" name="Rectangle 12"/>
          <p:cNvSpPr/>
          <p:nvPr userDrawn="1"/>
        </p:nvSpPr>
        <p:spPr>
          <a:xfrm>
            <a:off x="698392" y="3755063"/>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a14="http://schemas.microsoft.com/office/drawing/2010/main" xmlns="" val="0"/>
              </a:ext>
            </a:extLst>
          </a:blip>
          <a:srcRect t="1404"/>
          <a:stretch/>
        </p:blipFill>
        <p:spPr>
          <a:xfrm>
            <a:off x="-2054" y="79513"/>
            <a:ext cx="9908054" cy="6778487"/>
          </a:xfrm>
          <a:prstGeom prst="rect">
            <a:avLst/>
          </a:prstGeom>
          <a:noFill/>
          <a:ln>
            <a:noFill/>
          </a:ln>
        </p:spPr>
      </p:pic>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2654"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4951973" y="3008823"/>
            <a:ext cx="4612715" cy="724977"/>
          </a:xfrm>
          <a:effectLst>
            <a:outerShdw blurRad="25400" dist="12700" dir="2700000" algn="tl" rotWithShape="0">
              <a:prstClr val="black">
                <a:alpha val="40000"/>
              </a:prstClr>
            </a:outerShdw>
          </a:effectLst>
        </p:spPr>
        <p:txBody>
          <a:bodyPr lIns="0" tIns="33059" rIns="0" bIns="33059" anchor="ctr"/>
          <a:lstStyle>
            <a:lvl1pPr algn="r">
              <a:lnSpc>
                <a:spcPct val="100000"/>
              </a:lnSpc>
              <a:defRPr sz="2800" b="0">
                <a:solidFill>
                  <a:schemeClr val="bg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5410200" y="3733800"/>
            <a:ext cx="4154488" cy="381000"/>
          </a:xfrm>
          <a:effectLst>
            <a:outerShdw blurRad="12700" dist="12700" dir="2700000" sx="133000" sy="133000" algn="tl" rotWithShape="0">
              <a:schemeClr val="bg1">
                <a:alpha val="80000"/>
              </a:schemeClr>
            </a:outerShdw>
          </a:effectLst>
        </p:spPr>
        <p:txBody>
          <a:bodyPr lIns="0" tIns="33059" rIns="0" bIns="33059" anchor="ctr"/>
          <a:lstStyle>
            <a:lvl1pPr marL="0" indent="0" algn="r">
              <a:lnSpc>
                <a:spcPct val="100000"/>
              </a:lnSpc>
              <a:buNone/>
              <a:defRPr sz="1800" b="0">
                <a:solidFill>
                  <a:schemeClr val="accent2">
                    <a:lumMod val="60000"/>
                    <a:lumOff val="40000"/>
                  </a:schemeClr>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8"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a14="http://schemas.microsoft.com/office/drawing/2010/main" xmlns=""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a14="http://schemas.microsoft.com/office/drawing/2010/main" xmlns=""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0" name="Rectangle 9"/>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xmlns="" val="26972392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a14="http://schemas.microsoft.com/office/drawing/2010/main" xmlns="" val="0"/>
              </a:ext>
            </a:extLst>
          </a:blip>
          <a:srcRect/>
          <a:stretch/>
        </p:blipFill>
        <p:spPr>
          <a:xfrm>
            <a:off x="0" y="1334528"/>
            <a:ext cx="9906483" cy="5523472"/>
          </a:xfrm>
          <a:prstGeom prst="rect">
            <a:avLst/>
          </a:prstGeom>
          <a:noFill/>
          <a:ln>
            <a:noFill/>
          </a:ln>
        </p:spPr>
      </p:pic>
      <p:sp>
        <p:nvSpPr>
          <p:cNvPr id="11" name="Rectangle 10"/>
          <p:cNvSpPr/>
          <p:nvPr userDrawn="1"/>
        </p:nvSpPr>
        <p:spPr>
          <a:xfrm rot="10800000">
            <a:off x="-3" y="5381624"/>
            <a:ext cx="5895975" cy="1476375"/>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23680" name="think-cell Slide" r:id="rId7" imgW="360" imgH="360" progId="">
              <p:embed/>
            </p:oleObj>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6" name="Picture 26" descr="D:\Users\bkp\My Work\TEMPLATES\LOGO Library\Capgemini_Logo_Set\Capgemini Logo Set\ppt\Logo_Capgemini_RGB.png"/>
          <p:cNvPicPr>
            <a:picLocks noChangeAspect="1" noChangeArrowheads="1"/>
          </p:cNvPicPr>
          <p:nvPr userDrawn="1"/>
        </p:nvPicPr>
        <p:blipFill>
          <a:blip r:embed="rId8">
            <a:extLst>
              <a:ext uri="{28A0092B-C50C-407E-A947-70E740481C1C}">
                <a14:useLocalDpi xmlns:a14="http://schemas.microsoft.com/office/drawing/2010/main" xmlns=""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30" descr="D:\Users\bkp\My Work\TEMPLATES\LOGO Library\Capgemini_Logo_Set\Slogan_PMRC_cmyk_Capgemini.png"/>
          <p:cNvPicPr>
            <a:picLocks noChangeAspect="1" noChangeArrowheads="1"/>
          </p:cNvPicPr>
          <p:nvPr userDrawn="1"/>
        </p:nvPicPr>
        <p:blipFill>
          <a:blip r:embed="rId9">
            <a:extLst>
              <a:ext uri="{28A0092B-C50C-407E-A947-70E740481C1C}">
                <a14:useLocalDpi xmlns:a14="http://schemas.microsoft.com/office/drawing/2010/main" xmlns=""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userDrawn="1"/>
        </p:nvSpPr>
        <p:spPr>
          <a:xfrm>
            <a:off x="6629400" y="5964783"/>
            <a:ext cx="2585072" cy="218008"/>
          </a:xfrm>
          <a:prstGeom prst="rect">
            <a:avLst/>
          </a:prstGeom>
          <a:effectLst>
            <a:outerShdw blurRad="38100" dist="12700" dir="2700000" algn="tl" rotWithShape="0">
              <a:schemeClr val="bg1">
                <a:alpha val="50000"/>
              </a:schemeClr>
            </a:outerShdw>
          </a:effectLst>
        </p:spPr>
        <p:txBody>
          <a:bodyPr wrap="square" lIns="0" tIns="0" rIns="0" bIns="0">
            <a:spAutoFit/>
          </a:bodyPr>
          <a:lstStyle/>
          <a:p>
            <a:pPr algn="r">
              <a:lnSpc>
                <a:spcPts val="1700"/>
              </a:lnSpc>
            </a:pPr>
            <a:r>
              <a:rPr lang="en-US" sz="1800" b="1" kern="1100" spc="0" baseline="0" dirty="0" smtClean="0">
                <a:solidFill>
                  <a:schemeClr val="accent6"/>
                </a:solidFill>
                <a:latin typeface="Arial Narrow" pitchFamily="34" charset="0"/>
                <a:ea typeface="+mn-ea"/>
                <a:cs typeface="+mn-cs"/>
              </a:rPr>
              <a:t>Learning and </a:t>
            </a: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6781800" y="6214646"/>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r"/>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xmlns="" val="30727360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29785"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solidFill>
                  <a:schemeClr val="accent2"/>
                </a:solidFill>
              </a:defRPr>
            </a:lvl1pPr>
          </a:lstStyle>
          <a:p>
            <a:r>
              <a:rPr lang="en-US" dirty="0" smtClean="0"/>
              <a:t>Click to edit Master title style</a:t>
            </a:r>
            <a:endParaRPr lang="en-US" dirty="0"/>
          </a:p>
        </p:txBody>
      </p:sp>
      <p:cxnSp>
        <p:nvCxnSpPr>
          <p:cNvPr id="10" name="Straight Connector 5"/>
          <p:cNvCxnSpPr/>
          <p:nvPr userDrawn="1">
            <p:custDataLst>
              <p:tags r:id="rId3"/>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5"/>
          <p:cNvCxnSpPr/>
          <p:nvPr userDrawn="1">
            <p:custDataLst>
              <p:tags r:id="rId4"/>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Espace réservé du contenu 5"/>
          <p:cNvSpPr>
            <a:spLocks noGrp="1"/>
          </p:cNvSpPr>
          <p:nvPr>
            <p:ph sz="quarter" idx="10"/>
            <p:custDataLst>
              <p:tags r:id="rId5"/>
            </p:custDataLst>
          </p:nvPr>
        </p:nvSpPr>
        <p:spPr>
          <a:xfrm>
            <a:off x="-1371600" y="2514600"/>
            <a:ext cx="8896350" cy="3196515"/>
          </a:xfrm>
        </p:spPr>
        <p:txBody>
          <a:bodyPr lIns="91440"/>
          <a:lstStyle>
            <a:lvl1pPr marL="228600" indent="-228600">
              <a:spcAft>
                <a:spcPts val="1200"/>
              </a:spcAft>
              <a:buClr>
                <a:schemeClr val="accent2"/>
              </a:buClr>
              <a:defRPr>
                <a:solidFill>
                  <a:schemeClr val="tx1"/>
                </a:solidFill>
              </a:defRPr>
            </a:lvl1pPr>
            <a:lvl2pPr marL="457200" indent="-228600">
              <a:spcAft>
                <a:spcPts val="1200"/>
              </a:spcAft>
              <a:buClr>
                <a:schemeClr val="accent2"/>
              </a:buClr>
              <a:defRPr>
                <a:solidFill>
                  <a:schemeClr val="tx1"/>
                </a:solidFill>
              </a:defRPr>
            </a:lvl2pPr>
            <a:lvl3pPr marL="685800" indent="-228600">
              <a:spcAft>
                <a:spcPts val="1200"/>
              </a:spcAft>
              <a:buClr>
                <a:schemeClr val="accent2"/>
              </a:buClr>
              <a:defRPr>
                <a:solidFill>
                  <a:schemeClr val="tx1"/>
                </a:solidFill>
              </a:defRPr>
            </a:lvl3pPr>
            <a:lvl4pPr>
              <a:buClr>
                <a:schemeClr val="accent2"/>
              </a:buClr>
              <a:defRPr>
                <a:solidFill>
                  <a:schemeClr val="tx1"/>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xmlns="" val="25350398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843"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p:custDataLst>
              <p:tags r:id="rId3"/>
            </p:custDataLst>
          </p:nvPr>
        </p:nvSpPr>
        <p:spPr>
          <a:xfrm>
            <a:off x="341313" y="1255713"/>
            <a:ext cx="9223375" cy="5011737"/>
          </a:xfrm>
        </p:spPr>
        <p:txBody>
          <a:bodyPr/>
          <a:lstStyle>
            <a:lvl1pPr>
              <a:defRPr b="0"/>
            </a:lvl1pPr>
            <a:lvl2pPr marL="457200" indent="-228600">
              <a:defRPr/>
            </a:lvl2pPr>
            <a:lvl3pPr marL="685800" indent="-228600">
              <a:defRPr/>
            </a:lvl3pPr>
            <a:lvl4pPr>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867" name="think-cell Slide" r:id="rId6" imgW="360" imgH="360" progId="">
              <p:embed/>
            </p:oleObj>
          </a:graphicData>
        </a:graphic>
      </p:graphicFrame>
      <p:sp>
        <p:nvSpPr>
          <p:cNvPr id="2" name="Title 1"/>
          <p:cNvSpPr>
            <a:spLocks noGrp="1"/>
          </p:cNvSpPr>
          <p:nvPr>
            <p:ph type="title"/>
            <p:custDataLst>
              <p:tags r:id="rId2"/>
            </p:custDataLst>
          </p:nvPr>
        </p:nvSpPr>
        <p:spPr/>
        <p:txBody>
          <a:bodyPr/>
          <a:lstStyle>
            <a:lvl1pPr>
              <a:defRPr>
                <a:solidFill>
                  <a:schemeClr val="tx1"/>
                </a:solidFill>
              </a:defRPr>
            </a:lvl1pPr>
          </a:lstStyle>
          <a:p>
            <a:r>
              <a:rPr lang="en-US" noProof="0" smtClean="0"/>
              <a:t>Click to edit Master title style</a:t>
            </a:r>
            <a:endParaRPr lang="en-US" dirty="0"/>
          </a:p>
        </p:txBody>
      </p:sp>
      <p:sp>
        <p:nvSpPr>
          <p:cNvPr id="3" name="Content Placeholder 2"/>
          <p:cNvSpPr>
            <a:spLocks noGrp="1"/>
          </p:cNvSpPr>
          <p:nvPr>
            <p:ph idx="1"/>
            <p:custDataLst>
              <p:tags r:id="rId3"/>
            </p:custDataLst>
          </p:nvPr>
        </p:nvSpPr>
        <p:spPr>
          <a:xfrm>
            <a:off x="341313" y="1828800"/>
            <a:ext cx="9223376" cy="4438649"/>
          </a:xfrm>
        </p:spPr>
        <p:txBody>
          <a:bodyPr/>
          <a:lstStyle>
            <a:lvl1pPr>
              <a:defRPr b="0"/>
            </a:lvl1pPr>
            <a:lvl2pPr marL="457200" indent="-223838">
              <a:defRPr/>
            </a:lvl2pPr>
            <a:lvl3pPr>
              <a:defRPr/>
            </a:lvl3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custDataLst>
              <p:tags r:id="rId4"/>
            </p:custDataLst>
          </p:nvPr>
        </p:nvSpPr>
        <p:spPr>
          <a:xfrm>
            <a:off x="341313" y="1255713"/>
            <a:ext cx="9223376" cy="548640"/>
          </a:xfrm>
        </p:spPr>
        <p:txBody>
          <a:bodyPr/>
          <a:lstStyle>
            <a:lvl1pPr marL="0" indent="0">
              <a:buNone/>
              <a:defRPr sz="2000" b="1">
                <a:solidFill>
                  <a:srgbClr val="E47E1A"/>
                </a:solidFill>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39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255713"/>
            <a:ext cx="4487862" cy="4993230"/>
          </a:xfrm>
        </p:spPr>
        <p:txBody>
          <a:bodyPr/>
          <a:lstStyle>
            <a:lvl1pPr>
              <a:defRPr/>
            </a:lvl1pPr>
            <a:lvl2pPr marL="457200" indent="-228600">
              <a:defRPr/>
            </a:lvl2pPr>
            <a:lvl3pPr marL="685800" indent="-228600">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255713"/>
            <a:ext cx="4487863" cy="5011737"/>
          </a:xfrm>
        </p:spPr>
        <p:txBody>
          <a:bodyPr/>
          <a:lstStyle>
            <a:lvl1pPr>
              <a:defRPr/>
            </a:lvl1pPr>
            <a:lvl2pPr marL="457200" indent="-228600">
              <a:defRPr/>
            </a:lvl2pPr>
            <a:lvl3pPr>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3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828800"/>
            <a:ext cx="4487862" cy="4438649"/>
          </a:xfrm>
        </p:spPr>
        <p:txBody>
          <a:bodyPr/>
          <a:lstStyle>
            <a:lvl1pPr>
              <a:defRPr sz="2000"/>
            </a:lvl1pPr>
            <a:lvl2pPr>
              <a:defRPr sz="1800"/>
            </a:lvl2pPr>
            <a:lvl3pPr>
              <a:defRPr sz="16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828800"/>
            <a:ext cx="4487863" cy="4438649"/>
          </a:xfrm>
        </p:spPr>
        <p:txBody>
          <a:bodyPr/>
          <a:lstStyle>
            <a:lvl1pPr>
              <a:defRPr sz="2000"/>
            </a:lvl1pPr>
            <a:lvl2pPr>
              <a:defRPr sz="1800"/>
            </a:lvl2pPr>
            <a:lvl3pPr>
              <a:defRPr sz="16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hasCustomPrompt="1"/>
            <p:custDataLst>
              <p:tags r:id="rId5"/>
            </p:custDataLst>
          </p:nvPr>
        </p:nvSpPr>
        <p:spPr>
          <a:xfrm>
            <a:off x="341313" y="1255713"/>
            <a:ext cx="4487862"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76825" y="1255713"/>
            <a:ext cx="4487863"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p:oleObj spid="_x0000_s121913"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ags" Target="../tags/tag8.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hyperlink" Target="http://www.linkedin.com/company/capgemini" TargetMode="External"/><Relationship Id="rId26" Type="http://schemas.openxmlformats.org/officeDocument/2006/relationships/image" Target="../media/image2.png"/><Relationship Id="rId3" Type="http://schemas.openxmlformats.org/officeDocument/2006/relationships/slideLayout" Target="../slideLayouts/slideLayout15.xml"/><Relationship Id="rId21" Type="http://schemas.openxmlformats.org/officeDocument/2006/relationships/image" Target="../media/image9.png"/><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image" Target="../media/image7.png"/><Relationship Id="rId25" Type="http://schemas.openxmlformats.org/officeDocument/2006/relationships/image" Target="../media/image11.gif"/><Relationship Id="rId2" Type="http://schemas.openxmlformats.org/officeDocument/2006/relationships/slideLayout" Target="../slideLayouts/slideLayout14.xml"/><Relationship Id="rId16" Type="http://schemas.openxmlformats.org/officeDocument/2006/relationships/hyperlink" Target="http://www.facebook.com/Capgemini" TargetMode="External"/><Relationship Id="rId20" Type="http://schemas.openxmlformats.org/officeDocument/2006/relationships/hyperlink" Target="http://www.twitter.com/capgemini" TargetMode="External"/><Relationship Id="rId1" Type="http://schemas.openxmlformats.org/officeDocument/2006/relationships/slideLayout" Target="../slideLayouts/slideLayout13.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hyperlink" Target="http://www.slideshare.net/capgemini" TargetMode="External"/><Relationship Id="rId5" Type="http://schemas.openxmlformats.org/officeDocument/2006/relationships/vmlDrawing" Target="../drawings/vmlDrawing12.vml"/><Relationship Id="rId15" Type="http://schemas.openxmlformats.org/officeDocument/2006/relationships/hyperlink" Target="http://www.capgemini.com/" TargetMode="External"/><Relationship Id="rId23" Type="http://schemas.openxmlformats.org/officeDocument/2006/relationships/image" Target="../media/image10.png"/><Relationship Id="rId10" Type="http://schemas.openxmlformats.org/officeDocument/2006/relationships/tags" Target="../tags/tag40.xml"/><Relationship Id="rId19" Type="http://schemas.openxmlformats.org/officeDocument/2006/relationships/image" Target="../media/image8.png"/><Relationship Id="rId4" Type="http://schemas.openxmlformats.org/officeDocument/2006/relationships/theme" Target="../theme/theme2.xml"/><Relationship Id="rId9" Type="http://schemas.openxmlformats.org/officeDocument/2006/relationships/tags" Target="../tags/tag39.xml"/><Relationship Id="rId14" Type="http://schemas.openxmlformats.org/officeDocument/2006/relationships/oleObject" Target="../embeddings/oleObject12.bin"/><Relationship Id="rId22" Type="http://schemas.openxmlformats.org/officeDocument/2006/relationships/hyperlink" Target="http://www.youtube.com/capgemini" TargetMode="External"/><Relationship Id="rId27"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oleObject" Target="../embeddings/oleObject16.bin"/><Relationship Id="rId5" Type="http://schemas.openxmlformats.org/officeDocument/2006/relationships/vmlDrawing" Target="../drawings/vmlDrawing16.v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55" name="think-cell Slide" r:id="rId22" imgW="360" imgH="360" progId="">
              <p:embed/>
            </p:oleObj>
          </a:graphicData>
        </a:graphic>
      </p:graphicFrame>
      <p:sp>
        <p:nvSpPr>
          <p:cNvPr id="2" name="Title Placeholder 1"/>
          <p:cNvSpPr>
            <a:spLocks noGrp="1"/>
          </p:cNvSpPr>
          <p:nvPr>
            <p:ph type="title"/>
            <p:custDataLst>
              <p:tags r:id="rId15"/>
            </p:custDataLst>
          </p:nvPr>
        </p:nvSpPr>
        <p:spPr>
          <a:xfrm>
            <a:off x="1" y="1"/>
            <a:ext cx="9905999" cy="801924"/>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6"/>
            </p:custDataLst>
          </p:nvPr>
        </p:nvSpPr>
        <p:spPr>
          <a:xfrm>
            <a:off x="341313" y="1255714"/>
            <a:ext cx="9223375" cy="5011736"/>
          </a:xfrm>
          <a:prstGeom prst="rect">
            <a:avLst/>
          </a:prstGeom>
        </p:spPr>
        <p:txBody>
          <a:bodyPr vert="horz" lIns="0" tIns="33059" rIns="33059" bIns="33059"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9552262" y="6646303"/>
            <a:ext cx="141065" cy="138499"/>
          </a:xfrm>
          <a:prstGeom prst="rect">
            <a:avLst/>
          </a:prstGeom>
          <a:noFill/>
        </p:spPr>
        <p:txBody>
          <a:bodyPr wrap="none" lIns="0" tIns="0" rIns="0" bIns="0" rtlCol="0" anchor="ctr">
            <a:spAutoFit/>
          </a:bodyPr>
          <a:lstStyle/>
          <a:p>
            <a:pPr algn="ctr"/>
            <a:fld id="{6A895693-0027-4F28-9367-92E39A51F51C}" type="slidenum">
              <a:rPr lang="en-US" sz="900" smtClean="0">
                <a:solidFill>
                  <a:schemeClr val="tx2"/>
                </a:solidFill>
              </a:rPr>
              <a:pPr algn="ctr"/>
              <a:t>‹#›</a:t>
            </a:fld>
            <a:endParaRPr lang="en-US" sz="900" dirty="0">
              <a:solidFill>
                <a:schemeClr val="tx2"/>
              </a:solidFill>
            </a:endParaRPr>
          </a:p>
        </p:txBody>
      </p:sp>
      <p:sp>
        <p:nvSpPr>
          <p:cNvPr id="9" name="Freeform 4"/>
          <p:cNvSpPr>
            <a:spLocks/>
          </p:cNvSpPr>
          <p:nvPr>
            <p:custDataLst>
              <p:tags r:id="rId18"/>
            </p:custDataLst>
          </p:nvPr>
        </p:nvSpPr>
        <p:spPr bwMode="auto">
          <a:xfrm>
            <a:off x="2" y="437863"/>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sp>
        <p:nvSpPr>
          <p:cNvPr id="12" name="Rectangle 11"/>
          <p:cNvSpPr>
            <a:spLocks noChangeArrowheads="1"/>
          </p:cNvSpPr>
          <p:nvPr>
            <p:custDataLst>
              <p:tags r:id="rId19"/>
            </p:custDataLst>
          </p:nvPr>
        </p:nvSpPr>
        <p:spPr bwMode="auto">
          <a:xfrm>
            <a:off x="6546850" y="6623403"/>
            <a:ext cx="285562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j-lt"/>
                <a:cs typeface="Helvetica Light"/>
              </a:rPr>
              <a:t>Copyright © </a:t>
            </a:r>
            <a:r>
              <a:rPr lang="en-US" altLang="en-US" sz="700" b="0" i="0" noProof="0" dirty="0" err="1" smtClean="0">
                <a:solidFill>
                  <a:schemeClr val="tx2"/>
                </a:solidFill>
                <a:latin typeface="+mj-lt"/>
                <a:cs typeface="Helvetica Light"/>
              </a:rPr>
              <a:t>Capgemini</a:t>
            </a:r>
            <a:r>
              <a:rPr lang="en-US" altLang="en-US" sz="700" b="0" i="0" noProof="0" dirty="0" smtClean="0">
                <a:solidFill>
                  <a:schemeClr val="tx2"/>
                </a:solidFill>
                <a:latin typeface="+mj-lt"/>
                <a:cs typeface="Helvetica Light"/>
              </a:rPr>
              <a:t> 2015. All Rights Reserved</a:t>
            </a:r>
          </a:p>
        </p:txBody>
      </p:sp>
      <p:sp>
        <p:nvSpPr>
          <p:cNvPr id="13" name="Rectangle 12"/>
          <p:cNvSpPr/>
          <p:nvPr>
            <p:custDataLst>
              <p:tags r:id="rId20"/>
            </p:custDataLst>
          </p:nvPr>
        </p:nvSpPr>
        <p:spPr>
          <a:xfrm>
            <a:off x="6350000" y="6427222"/>
            <a:ext cx="3200400" cy="182880"/>
          </a:xfrm>
          <a:prstGeom prst="rect">
            <a:avLst/>
          </a:prstGeom>
        </p:spPr>
        <p:txBody>
          <a:bodyPr wrap="none" lIns="35997" tIns="35997" rIns="35997" bIns="35997" anchor="b" anchorCtr="0">
            <a:noAutofit/>
          </a:bodyPr>
          <a:lstStyle/>
          <a:p>
            <a:pPr algn="r"/>
            <a:r>
              <a:rPr lang="en-US" sz="800" dirty="0" smtClean="0">
                <a:solidFill>
                  <a:schemeClr val="tx2">
                    <a:lumMod val="50000"/>
                  </a:schemeClr>
                </a:solidFill>
                <a:latin typeface="+mn-lt"/>
              </a:rPr>
              <a:t>BIG-04_Cloudera </a:t>
            </a:r>
            <a:r>
              <a:rPr lang="en-US" sz="800" dirty="0" err="1" smtClean="0">
                <a:solidFill>
                  <a:schemeClr val="tx2">
                    <a:lumMod val="50000"/>
                  </a:schemeClr>
                </a:solidFill>
                <a:latin typeface="+mn-lt"/>
              </a:rPr>
              <a:t>Hadoop</a:t>
            </a:r>
            <a:r>
              <a:rPr lang="en-US" sz="800" dirty="0" smtClean="0">
                <a:solidFill>
                  <a:schemeClr val="tx2">
                    <a:lumMod val="50000"/>
                  </a:schemeClr>
                </a:solidFill>
                <a:latin typeface="+mn-lt"/>
              </a:rPr>
              <a:t> Developer_Slides-Module01_V 1 0</a:t>
            </a:r>
          </a:p>
        </p:txBody>
      </p:sp>
      <p:cxnSp>
        <p:nvCxnSpPr>
          <p:cNvPr id="14" name="Straight Connector 5"/>
          <p:cNvCxnSpPr/>
          <p:nvPr>
            <p:custDataLst>
              <p:tags r:id="rId21"/>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6" name="Picture 26" descr="D:\Users\bkp\My Work\TEMPLATES\LOGO Library\Capgemini_Logo_Set\Capgemini Logo Set\ppt\Logo_Capgemini_RGB.png"/>
          <p:cNvPicPr>
            <a:picLocks noChangeAspect="1" noChangeArrowheads="1"/>
          </p:cNvPicPr>
          <p:nvPr/>
        </p:nvPicPr>
        <p:blipFill>
          <a:blip r:embed="rId23">
            <a:extLst>
              <a:ext uri="{28A0092B-C50C-407E-A947-70E740481C1C}">
                <a14:useLocalDpi xmlns:a14="http://schemas.microsoft.com/office/drawing/2010/main" xmlns="" val="0"/>
              </a:ext>
            </a:extLst>
          </a:blip>
          <a:srcRect/>
          <a:stretch>
            <a:fillRect/>
          </a:stretch>
        </p:blipFill>
        <p:spPr bwMode="auto">
          <a:xfrm>
            <a:off x="349250" y="6456451"/>
            <a:ext cx="1362456" cy="315756"/>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98" r:id="rId1"/>
    <p:sldLayoutId id="2147483990" r:id="rId2"/>
    <p:sldLayoutId id="2147483991" r:id="rId3"/>
    <p:sldLayoutId id="2147483997" r:id="rId4"/>
    <p:sldLayoutId id="2147483965" r:id="rId5"/>
    <p:sldLayoutId id="2147483966" r:id="rId6"/>
    <p:sldLayoutId id="2147483962" r:id="rId7"/>
    <p:sldLayoutId id="2147483963" r:id="rId8"/>
    <p:sldLayoutId id="2147483964" r:id="rId9"/>
    <p:sldLayoutId id="2147483934" r:id="rId10"/>
    <p:sldLayoutId id="2147484001" r:id="rId11"/>
    <p:sldLayoutId id="2147484002" r:id="rId12"/>
  </p:sldLayoutIdLst>
  <p:timing>
    <p:tnLst>
      <p:par>
        <p:cTn id="1" dur="indefinite" restart="never" nodeType="tmRoot"/>
      </p:par>
    </p:tnLst>
  </p:timing>
  <p:txStyles>
    <p:titleStyle>
      <a:lvl1pPr algn="l" defTabSz="914342" rtl="0" eaLnBrk="1" latinLnBrk="0" hangingPunct="1">
        <a:lnSpc>
          <a:spcPct val="85000"/>
        </a:lnSpc>
        <a:spcBef>
          <a:spcPct val="0"/>
        </a:spcBef>
        <a:buNone/>
        <a:defRPr sz="2800" b="0" kern="1200">
          <a:solidFill>
            <a:schemeClr val="tx1"/>
          </a:solidFill>
          <a:latin typeface="Arial Narrow" pitchFamily="34" charset="0"/>
          <a:ea typeface="+mj-ea"/>
          <a:cs typeface="+mj-cs"/>
        </a:defRPr>
      </a:lvl1pPr>
    </p:titleStyle>
    <p:bodyStyle>
      <a:lvl1pPr marL="228600" indent="-228600" algn="l" defTabSz="914342" rtl="0" eaLnBrk="1" latinLnBrk="0" hangingPunct="1">
        <a:spcBef>
          <a:spcPts val="0"/>
        </a:spcBef>
        <a:spcAft>
          <a:spcPts val="600"/>
        </a:spcAft>
        <a:buClr>
          <a:schemeClr val="accent2"/>
        </a:buClr>
        <a:buFont typeface="Wingdings" pitchFamily="2" charset="2"/>
        <a:buChar char="§"/>
        <a:defRPr sz="2000" b="0" kern="1200">
          <a:solidFill>
            <a:schemeClr val="tx2">
              <a:lumMod val="50000"/>
            </a:schemeClr>
          </a:solidFill>
          <a:latin typeface="+mn-lt"/>
          <a:ea typeface="+mn-ea"/>
          <a:cs typeface="+mn-cs"/>
        </a:defRPr>
      </a:lvl1pPr>
      <a:lvl2pPr marL="457200" indent="-228600" algn="l" defTabSz="914342" rtl="0" eaLnBrk="1" latinLnBrk="0" hangingPunct="1">
        <a:spcBef>
          <a:spcPts val="0"/>
        </a:spcBef>
        <a:spcAft>
          <a:spcPts val="600"/>
        </a:spcAft>
        <a:buClr>
          <a:schemeClr val="accent2"/>
        </a:buClr>
        <a:buFont typeface="Arial" pitchFamily="34" charset="0"/>
        <a:buChar char="•"/>
        <a:defRPr sz="1800" b="0" kern="1200">
          <a:solidFill>
            <a:schemeClr val="tx2">
              <a:lumMod val="50000"/>
            </a:schemeClr>
          </a:solidFill>
          <a:latin typeface="+mn-lt"/>
          <a:ea typeface="+mn-ea"/>
          <a:cs typeface="+mn-cs"/>
        </a:defRPr>
      </a:lvl2pPr>
      <a:lvl3pPr marL="685800" indent="-228600" algn="l" defTabSz="914342" rtl="0" eaLnBrk="1" latinLnBrk="0" hangingPunct="1">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914400" marR="0" indent="-228600" algn="l" defTabSz="914342" rtl="0" eaLnBrk="1" fontAlgn="auto" latinLnBrk="0" hangingPunct="1">
        <a:lnSpc>
          <a:spcPct val="100000"/>
        </a:lnSpc>
        <a:spcBef>
          <a:spcPts val="0"/>
        </a:spcBef>
        <a:spcAft>
          <a:spcPts val="0"/>
        </a:spcAft>
        <a:buClr>
          <a:schemeClr val="accent2"/>
        </a:buClr>
        <a:buSzTx/>
        <a:buFont typeface="Courier New" pitchFamily="49" charset="0"/>
        <a:buChar char="o"/>
        <a:tabLst/>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630809" name="think-cell Slide" r:id="rId14" imgW="360" imgH="360" progId="">
              <p:embed/>
            </p:oleObj>
          </a:graphicData>
        </a:graphic>
      </p:graphicFrame>
      <p:sp>
        <p:nvSpPr>
          <p:cNvPr id="357" name="Rectangle 7"/>
          <p:cNvSpPr/>
          <p:nvPr>
            <p:custDataLst>
              <p:tags r:id="rId6"/>
            </p:custDataLst>
          </p:nvPr>
        </p:nvSpPr>
        <p:spPr bwMode="auto">
          <a:xfrm flipV="1">
            <a:off x="0" y="1685925"/>
            <a:ext cx="9906000" cy="51720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132036 w 10564614"/>
              <a:gd name="connsiteY6" fmla="*/ 20806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363945 w 10564614"/>
              <a:gd name="connsiteY5" fmla="*/ 427792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646636 w 10564614"/>
              <a:gd name="connsiteY6" fmla="*/ 39532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349559 w 10564614"/>
              <a:gd name="connsiteY0" fmla="*/ 166453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3360"/>
              <a:gd name="connsiteY0" fmla="*/ 0 h 5657661"/>
              <a:gd name="connsiteX1" fmla="*/ 10563360 w 10563360"/>
              <a:gd name="connsiteY1" fmla="*/ 5657661 h 5657661"/>
              <a:gd name="connsiteX2" fmla="*/ 9024770 w 10563360"/>
              <a:gd name="connsiteY2" fmla="*/ 4808920 h 5657661"/>
              <a:gd name="connsiteX3" fmla="*/ 2295231 w 10563360"/>
              <a:gd name="connsiteY3" fmla="*/ 4794064 h 5657661"/>
              <a:gd name="connsiteX4" fmla="*/ 1200559 w 10563360"/>
              <a:gd name="connsiteY4" fmla="*/ 4072264 h 5657661"/>
              <a:gd name="connsiteX5" fmla="*/ 0 w 10563360"/>
              <a:gd name="connsiteY5" fmla="*/ 4795927 h 5657661"/>
              <a:gd name="connsiteX6" fmla="*/ 0 w 10563360"/>
              <a:gd name="connsiteY6" fmla="*/ 0 h 5657661"/>
              <a:gd name="connsiteX0" fmla="*/ 10562847 w 10562847"/>
              <a:gd name="connsiteY0" fmla="*/ 0 h 5064672"/>
              <a:gd name="connsiteX1" fmla="*/ 10198903 w 10562847"/>
              <a:gd name="connsiteY1" fmla="*/ 5064672 h 5064672"/>
              <a:gd name="connsiteX2" fmla="*/ 9024770 w 10562847"/>
              <a:gd name="connsiteY2" fmla="*/ 4808920 h 5064672"/>
              <a:gd name="connsiteX3" fmla="*/ 2295231 w 10562847"/>
              <a:gd name="connsiteY3" fmla="*/ 4794064 h 5064672"/>
              <a:gd name="connsiteX4" fmla="*/ 1200559 w 10562847"/>
              <a:gd name="connsiteY4" fmla="*/ 4072264 h 5064672"/>
              <a:gd name="connsiteX5" fmla="*/ 0 w 10562847"/>
              <a:gd name="connsiteY5" fmla="*/ 4795927 h 5064672"/>
              <a:gd name="connsiteX6" fmla="*/ 0 w 10562847"/>
              <a:gd name="connsiteY6" fmla="*/ 0 h 5064672"/>
              <a:gd name="connsiteX0" fmla="*/ 10562847 w 10562847"/>
              <a:gd name="connsiteY0" fmla="*/ 0 h 5648998"/>
              <a:gd name="connsiteX1" fmla="*/ 10562847 w 10562847"/>
              <a:gd name="connsiteY1" fmla="*/ 5648998 h 5648998"/>
              <a:gd name="connsiteX2" fmla="*/ 9024770 w 10562847"/>
              <a:gd name="connsiteY2" fmla="*/ 4808920 h 5648998"/>
              <a:gd name="connsiteX3" fmla="*/ 2295231 w 10562847"/>
              <a:gd name="connsiteY3" fmla="*/ 4794064 h 5648998"/>
              <a:gd name="connsiteX4" fmla="*/ 1200559 w 10562847"/>
              <a:gd name="connsiteY4" fmla="*/ 4072264 h 5648998"/>
              <a:gd name="connsiteX5" fmla="*/ 0 w 10562847"/>
              <a:gd name="connsiteY5" fmla="*/ 4795927 h 5648998"/>
              <a:gd name="connsiteX6" fmla="*/ 0 w 10562847"/>
              <a:gd name="connsiteY6" fmla="*/ 0 h 56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2847" h="5648998">
                <a:moveTo>
                  <a:pt x="10562847" y="0"/>
                </a:moveTo>
                <a:lnTo>
                  <a:pt x="10562847" y="5648998"/>
                </a:lnTo>
                <a:cubicBezTo>
                  <a:pt x="10190428" y="4911661"/>
                  <a:pt x="9462356" y="4792975"/>
                  <a:pt x="9024770" y="4808920"/>
                </a:cubicBezTo>
                <a:lnTo>
                  <a:pt x="2295231" y="4794064"/>
                </a:lnTo>
                <a:cubicBezTo>
                  <a:pt x="1854598" y="4794612"/>
                  <a:pt x="1423669" y="4544310"/>
                  <a:pt x="1200559" y="4072264"/>
                </a:cubicBezTo>
                <a:cubicBezTo>
                  <a:pt x="965203" y="4750718"/>
                  <a:pt x="278640" y="4795049"/>
                  <a:pt x="0" y="4795927"/>
                </a:cubicBezTo>
                <a:lnTo>
                  <a:pt x="0" y="0"/>
                </a:lnTo>
              </a:path>
            </a:pathLst>
          </a:custGeom>
          <a:gradFill>
            <a:gsLst>
              <a:gs pos="0">
                <a:schemeClr val="tx1"/>
              </a:gs>
              <a:gs pos="100000">
                <a:schemeClr val="accent2"/>
              </a:gs>
              <a:gs pos="100000">
                <a:schemeClr val="accent5"/>
              </a:gs>
            </a:gsLst>
            <a:lin ang="18900000" scaled="1"/>
          </a:gra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sp>
        <p:nvSpPr>
          <p:cNvPr id="22" name="Rectangle 21"/>
          <p:cNvSpPr/>
          <p:nvPr>
            <p:custDataLst>
              <p:tags r:id="rId7"/>
            </p:custDataLst>
          </p:nvPr>
        </p:nvSpPr>
        <p:spPr>
          <a:xfrm>
            <a:off x="5523917" y="6271946"/>
            <a:ext cx="4382083" cy="389929"/>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br>
              <a:rPr lang="en-US" sz="700" dirty="0" smtClean="0">
                <a:solidFill>
                  <a:schemeClr val="bg1"/>
                </a:solidFill>
                <a:latin typeface="Arial"/>
                <a:cs typeface="Arial"/>
              </a:rPr>
            </a:br>
            <a:r>
              <a:rPr lang="en-US" sz="700" dirty="0" smtClean="0">
                <a:solidFill>
                  <a:schemeClr val="bg1"/>
                </a:solidFill>
                <a:latin typeface="Arial"/>
                <a:cs typeface="Arial"/>
              </a:rPr>
              <a:t>Copyright © 2015 Capgemini. </a:t>
            </a:r>
            <a:r>
              <a:rPr lang="en-US" sz="700" dirty="0">
                <a:solidFill>
                  <a:schemeClr val="bg1"/>
                </a:solidFill>
                <a:latin typeface="Arial"/>
                <a:cs typeface="Arial"/>
              </a:rPr>
              <a:t>All rights </a:t>
            </a:r>
            <a:r>
              <a:rPr lang="en-US" sz="700" dirty="0" smtClean="0">
                <a:solidFill>
                  <a:schemeClr val="bg1"/>
                </a:solidFill>
                <a:latin typeface="Arial"/>
                <a:cs typeface="Arial"/>
              </a:rPr>
              <a:t>reserved.</a:t>
            </a:r>
          </a:p>
          <a:p>
            <a:pPr marL="0" marR="0" indent="0" algn="r" defTabSz="957756" rtl="0" eaLnBrk="1" fontAlgn="auto" latinLnBrk="0" hangingPunct="1">
              <a:lnSpc>
                <a:spcPct val="100000"/>
              </a:lnSpc>
              <a:spcBef>
                <a:spcPts val="0"/>
              </a:spcBef>
              <a:spcAft>
                <a:spcPts val="0"/>
              </a:spcAft>
              <a:buClrTx/>
              <a:buSzTx/>
              <a:buFontTx/>
              <a:buNone/>
              <a:tabLst/>
              <a:defRPr/>
            </a:pPr>
            <a:r>
              <a:rPr lang="en-US" sz="700" dirty="0" err="1" smtClean="0">
                <a:solidFill>
                  <a:schemeClr val="bg1"/>
                </a:solidFill>
                <a:latin typeface="Arial"/>
                <a:cs typeface="Arial"/>
              </a:rPr>
              <a:t>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a:t>
            </a:r>
            <a:r>
              <a:rPr lang="en-US" sz="700" dirty="0" err="1" smtClean="0">
                <a:solidFill>
                  <a:schemeClr val="bg1"/>
                </a:solidFill>
                <a:latin typeface="Arial"/>
                <a:cs typeface="Arial"/>
              </a:rPr>
              <a:t>Capgemini</a:t>
            </a:r>
            <a:r>
              <a:rPr lang="en-US" sz="700" dirty="0" smtClean="0">
                <a:solidFill>
                  <a:schemeClr val="bg1"/>
                </a:solidFill>
                <a:latin typeface="Arial"/>
                <a:cs typeface="Arial"/>
              </a:rPr>
              <a:t>.</a:t>
            </a:r>
          </a:p>
        </p:txBody>
      </p:sp>
      <p:sp>
        <p:nvSpPr>
          <p:cNvPr id="23" name="Rectangle 22">
            <a:hlinkClick r:id="rId15"/>
          </p:cNvPr>
          <p:cNvSpPr/>
          <p:nvPr>
            <p:custDataLst>
              <p:tags r:id="rId8"/>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24" name="Picture 3" descr="C:\Users\UserSim\Desktop\DS_icons\128x128 shadows\facebook.png">
            <a:hlinkClick r:id="rId16"/>
          </p:cNvPr>
          <p:cNvPicPr>
            <a:picLocks noChangeAspect="1" noChangeArrowheads="1"/>
          </p:cNvPicPr>
          <p:nvPr>
            <p:custDataLst>
              <p:tags r:id="rId9"/>
            </p:custDataLst>
          </p:nvPr>
        </p:nvPicPr>
        <p:blipFill>
          <a:blip r:embed="rId17" cstate="email"/>
          <a:srcRect/>
          <a:stretch>
            <a:fillRect/>
          </a:stretch>
        </p:blipFill>
        <p:spPr bwMode="auto">
          <a:xfrm>
            <a:off x="7939252" y="5932547"/>
            <a:ext cx="278223" cy="263770"/>
          </a:xfrm>
          <a:prstGeom prst="rect">
            <a:avLst/>
          </a:prstGeom>
          <a:noFill/>
        </p:spPr>
      </p:pic>
      <p:pic>
        <p:nvPicPr>
          <p:cNvPr id="25" name="Picture 4" descr="C:\Users\UserSim\Desktop\DS_icons\128x128 shadows\linkedin.png">
            <a:hlinkClick r:id="rId18"/>
          </p:cNvPr>
          <p:cNvPicPr>
            <a:picLocks noChangeAspect="1" noChangeArrowheads="1"/>
          </p:cNvPicPr>
          <p:nvPr>
            <p:custDataLst>
              <p:tags r:id="rId10"/>
            </p:custDataLst>
          </p:nvPr>
        </p:nvPicPr>
        <p:blipFill>
          <a:blip r:embed="rId19" cstate="email"/>
          <a:srcRect/>
          <a:stretch>
            <a:fillRect/>
          </a:stretch>
        </p:blipFill>
        <p:spPr bwMode="auto">
          <a:xfrm>
            <a:off x="8274665" y="5932547"/>
            <a:ext cx="281313" cy="266700"/>
          </a:xfrm>
          <a:prstGeom prst="rect">
            <a:avLst/>
          </a:prstGeom>
          <a:noFill/>
        </p:spPr>
      </p:pic>
      <p:pic>
        <p:nvPicPr>
          <p:cNvPr id="26" name="Picture 5" descr="C:\Users\UserSim\Desktop\DS_icons\128x128 shadows\twitter.png">
            <a:hlinkClick r:id="rId20"/>
          </p:cNvPr>
          <p:cNvPicPr>
            <a:picLocks noChangeAspect="1" noChangeArrowheads="1"/>
          </p:cNvPicPr>
          <p:nvPr>
            <p:custDataLst>
              <p:tags r:id="rId11"/>
            </p:custDataLst>
          </p:nvPr>
        </p:nvPicPr>
        <p:blipFill>
          <a:blip r:embed="rId21" cstate="email"/>
          <a:srcRect/>
          <a:stretch>
            <a:fillRect/>
          </a:stretch>
        </p:blipFill>
        <p:spPr bwMode="auto">
          <a:xfrm>
            <a:off x="8903720" y="5932547"/>
            <a:ext cx="281313" cy="266700"/>
          </a:xfrm>
          <a:prstGeom prst="rect">
            <a:avLst/>
          </a:prstGeom>
          <a:noFill/>
        </p:spPr>
      </p:pic>
      <p:pic>
        <p:nvPicPr>
          <p:cNvPr id="27" name="Picture 6" descr="C:\Users\UserSim\Desktop\DS_icons\128x128 shadows\youtube.png">
            <a:hlinkClick r:id="rId22"/>
          </p:cNvPr>
          <p:cNvPicPr>
            <a:picLocks noChangeAspect="1" noChangeArrowheads="1"/>
          </p:cNvPicPr>
          <p:nvPr>
            <p:custDataLst>
              <p:tags r:id="rId12"/>
            </p:custDataLst>
          </p:nvPr>
        </p:nvPicPr>
        <p:blipFill>
          <a:blip r:embed="rId23" cstate="email"/>
          <a:srcRect/>
          <a:stretch>
            <a:fillRect/>
          </a:stretch>
        </p:blipFill>
        <p:spPr bwMode="auto">
          <a:xfrm>
            <a:off x="9242223" y="5932547"/>
            <a:ext cx="281313" cy="266700"/>
          </a:xfrm>
          <a:prstGeom prst="rect">
            <a:avLst/>
          </a:prstGeom>
          <a:noFill/>
        </p:spPr>
      </p:pic>
      <p:pic>
        <p:nvPicPr>
          <p:cNvPr id="28" name="Image 22" descr="Picto_Slideshare.gif">
            <a:hlinkClick r:id="rId24"/>
          </p:cNvPr>
          <p:cNvPicPr preferRelativeResize="0">
            <a:picLocks/>
          </p:cNvPicPr>
          <p:nvPr>
            <p:custDataLst>
              <p:tags r:id="rId13"/>
            </p:custDataLst>
          </p:nvPr>
        </p:nvPicPr>
        <p:blipFill>
          <a:blip r:embed="rId25"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261139" name="Picture 19" descr="D:\Users\bkp\My Work\TEMPLATES\LOGO Library\Capgemini_Logo_Set\Capgemini Logo Set\ppt\Logo_Capgemini_RGB.png"/>
          <p:cNvPicPr>
            <a:picLocks noChangeAspect="1" noChangeArrowheads="1"/>
          </p:cNvPicPr>
          <p:nvPr/>
        </p:nvPicPr>
        <p:blipFill>
          <a:blip r:embed="rId26">
            <a:extLst>
              <a:ext uri="{28A0092B-C50C-407E-A947-70E740481C1C}">
                <a14:useLocalDpi xmlns:a14="http://schemas.microsoft.com/office/drawing/2010/main" xmlns="" val="0"/>
              </a:ext>
            </a:extLst>
          </a:blip>
          <a:srcRect/>
          <a:stretch>
            <a:fillRect/>
          </a:stretch>
        </p:blipFill>
        <p:spPr bwMode="auto">
          <a:xfrm>
            <a:off x="666750" y="844452"/>
            <a:ext cx="3154680" cy="731113"/>
          </a:xfrm>
          <a:prstGeom prst="rect">
            <a:avLst/>
          </a:prstGeom>
          <a:noFill/>
          <a:extLst>
            <a:ext uri="{909E8E84-426E-40DD-AFC4-6F175D3DCCD1}">
              <a14:hiddenFill xmlns:a14="http://schemas.microsoft.com/office/drawing/2010/main" xmlns="">
                <a:solidFill>
                  <a:srgbClr val="FFFFFF"/>
                </a:solidFill>
              </a14:hiddenFill>
            </a:ext>
          </a:extLst>
        </p:spPr>
      </p:pic>
      <p:pic>
        <p:nvPicPr>
          <p:cNvPr id="261140" name="Picture 20" descr="D:\Users\bkp\My Work\TEMPLATES\LOGO Library\Capgemini_Logo_Set\Slogan_PMRC_cmyk_Capgemini.png"/>
          <p:cNvPicPr>
            <a:picLocks noChangeAspect="1" noChangeArrowheads="1"/>
          </p:cNvPicPr>
          <p:nvPr/>
        </p:nvPicPr>
        <p:blipFill>
          <a:blip r:embed="rId27">
            <a:extLst>
              <a:ext uri="{28A0092B-C50C-407E-A947-70E740481C1C}">
                <a14:useLocalDpi xmlns:a14="http://schemas.microsoft.com/office/drawing/2010/main" xmlns="" val="0"/>
              </a:ext>
            </a:extLst>
          </a:blip>
          <a:srcRect/>
          <a:stretch>
            <a:fillRect/>
          </a:stretch>
        </p:blipFill>
        <p:spPr bwMode="auto">
          <a:xfrm>
            <a:off x="6087543" y="1106840"/>
            <a:ext cx="3154680" cy="2587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7392901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096" name="think-cell Slide" r:id="rId6"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4000" r:id="rId1"/>
    <p:sldLayoutId id="2147483992" r:id="rId2"/>
    <p:sldLayoutId id="2147483980"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oleObject" Target="../embeddings/oleObject20.bin"/><Relationship Id="rId2" Type="http://schemas.openxmlformats.org/officeDocument/2006/relationships/tags" Target="../tags/tag49.xml"/><Relationship Id="rId1" Type="http://schemas.openxmlformats.org/officeDocument/2006/relationships/vmlDrawing" Target="../drawings/vmlDrawing20.v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jpe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21.v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637966" name="think-cell Slide" r:id="rId7" imgW="360" imgH="360" progId="">
              <p:embed/>
            </p:oleObj>
          </a:graphicData>
        </a:graphic>
      </p:graphicFrame>
      <p:sp>
        <p:nvSpPr>
          <p:cNvPr id="10" name="Title 9"/>
          <p:cNvSpPr>
            <a:spLocks noGrp="1"/>
          </p:cNvSpPr>
          <p:nvPr>
            <p:ph type="ctrTitle"/>
            <p:custDataLst>
              <p:tags r:id="rId2"/>
            </p:custDataLst>
          </p:nvPr>
        </p:nvSpPr>
        <p:spPr>
          <a:xfrm>
            <a:off x="304800" y="4648200"/>
            <a:ext cx="4727575" cy="724977"/>
          </a:xfrm>
        </p:spPr>
        <p:txBody>
          <a:bodyPr/>
          <a:lstStyle/>
          <a:p>
            <a:r>
              <a:rPr lang="en-US" sz="2400" b="1" dirty="0" smtClean="0"/>
              <a:t>Learning &amp; Development </a:t>
            </a:r>
            <a:br>
              <a:rPr lang="en-US" sz="2400" b="1" dirty="0" smtClean="0"/>
            </a:br>
            <a:r>
              <a:rPr lang="en-US" sz="1600" i="1" kern="1100" dirty="0">
                <a:solidFill>
                  <a:schemeClr val="accent1">
                    <a:lumMod val="50000"/>
                  </a:schemeClr>
                </a:solidFill>
              </a:rPr>
              <a:t>Enabling development, Impacting growth</a:t>
            </a:r>
            <a:r>
              <a:rPr lang="en-US" sz="1600" i="1" kern="1100" dirty="0" smtClean="0">
                <a:solidFill>
                  <a:schemeClr val="accent1">
                    <a:lumMod val="50000"/>
                  </a:schemeClr>
                </a:solidFill>
              </a:rPr>
              <a:t>…</a:t>
            </a:r>
            <a:endParaRPr lang="en-US" sz="2400" b="1" i="1" dirty="0"/>
          </a:p>
        </p:txBody>
      </p:sp>
      <p:sp>
        <p:nvSpPr>
          <p:cNvPr id="13" name="Subtitle 12"/>
          <p:cNvSpPr>
            <a:spLocks noGrp="1"/>
          </p:cNvSpPr>
          <p:nvPr>
            <p:ph type="subTitle" idx="1"/>
            <p:custDataLst>
              <p:tags r:id="rId3"/>
            </p:custDataLst>
          </p:nvPr>
        </p:nvSpPr>
        <p:spPr>
          <a:xfrm>
            <a:off x="311149" y="5791200"/>
            <a:ext cx="5861051" cy="381000"/>
          </a:xfrm>
        </p:spPr>
        <p:txBody>
          <a:bodyPr/>
          <a:lstStyle/>
          <a:p>
            <a:r>
              <a:rPr lang="fr-FR" sz="2400" b="1" dirty="0" smtClean="0"/>
              <a:t>BIG DATA OVERVIEW – Module 01</a:t>
            </a:r>
          </a:p>
        </p:txBody>
      </p:sp>
      <p:sp>
        <p:nvSpPr>
          <p:cNvPr id="5" name="Subtitle 12"/>
          <p:cNvSpPr txBox="1">
            <a:spLocks/>
          </p:cNvSpPr>
          <p:nvPr>
            <p:custDataLst>
              <p:tags r:id="rId4"/>
            </p:custDataLst>
          </p:nvPr>
        </p:nvSpPr>
        <p:spPr>
          <a:xfrm>
            <a:off x="311149" y="5410200"/>
            <a:ext cx="5861051" cy="381000"/>
          </a:xfrm>
          <a:prstGeom prst="rect">
            <a:avLst/>
          </a:prstGeom>
          <a:effectLst>
            <a:outerShdw blurRad="12700" dist="12700" dir="2700000" sx="133000" sy="133000" algn="tl" rotWithShape="0">
              <a:schemeClr val="bg1">
                <a:alpha val="80000"/>
              </a:schemeClr>
            </a:outerShdw>
          </a:effectLst>
        </p:spPr>
        <p:txBody>
          <a:bodyPr vert="horz" lIns="0" tIns="33059" rIns="33059" bIns="33059" rtlCol="0" anchor="ctr">
            <a:noAutofit/>
          </a:bodyPr>
          <a:lstStyle>
            <a:lvl1pPr marL="0" indent="0" algn="l" defTabSz="914342" rtl="0" eaLnBrk="1" latinLnBrk="0" hangingPunct="1">
              <a:lnSpc>
                <a:spcPct val="100000"/>
              </a:lnSpc>
              <a:spcBef>
                <a:spcPts val="0"/>
              </a:spcBef>
              <a:spcAft>
                <a:spcPts val="600"/>
              </a:spcAft>
              <a:buClr>
                <a:schemeClr val="accent2"/>
              </a:buClr>
              <a:buFont typeface="Wingdings" pitchFamily="2" charset="2"/>
              <a:buNone/>
              <a:defRPr sz="1800" b="0" kern="1200">
                <a:solidFill>
                  <a:schemeClr val="accent2"/>
                </a:solidFill>
                <a:effectLst/>
                <a:latin typeface="Arial Narrow" pitchFamily="34" charset="0"/>
                <a:ea typeface="+mn-ea"/>
                <a:cs typeface="+mn-cs"/>
              </a:defRPr>
            </a:lvl1pPr>
            <a:lvl2pPr marL="457171" indent="0" algn="ctr" defTabSz="914342" rtl="0" eaLnBrk="1" latinLnBrk="0" hangingPunct="1">
              <a:spcBef>
                <a:spcPts val="0"/>
              </a:spcBef>
              <a:spcAft>
                <a:spcPts val="600"/>
              </a:spcAft>
              <a:buClr>
                <a:schemeClr val="accent2"/>
              </a:buClr>
              <a:buFont typeface="Arial" pitchFamily="34" charset="0"/>
              <a:buNone/>
              <a:defRPr sz="1800" b="0" kern="1200">
                <a:solidFill>
                  <a:schemeClr val="tx1">
                    <a:tint val="75000"/>
                  </a:schemeClr>
                </a:solidFill>
                <a:latin typeface="+mn-lt"/>
                <a:ea typeface="+mn-ea"/>
                <a:cs typeface="+mn-cs"/>
              </a:defRPr>
            </a:lvl2pPr>
            <a:lvl3pPr marL="914342" indent="0" algn="ctr" defTabSz="914342" rtl="0" eaLnBrk="1" latinLnBrk="0" hangingPunct="1">
              <a:spcBef>
                <a:spcPts val="0"/>
              </a:spcBef>
              <a:spcAft>
                <a:spcPts val="600"/>
              </a:spcAft>
              <a:buClr>
                <a:schemeClr val="accent2"/>
              </a:buClr>
              <a:buFont typeface="Arial" pitchFamily="34" charset="0"/>
              <a:buNone/>
              <a:defRPr sz="1600" kern="1200">
                <a:solidFill>
                  <a:schemeClr val="tx1">
                    <a:tint val="75000"/>
                  </a:schemeClr>
                </a:solidFill>
                <a:latin typeface="+mn-lt"/>
                <a:ea typeface="+mn-ea"/>
                <a:cs typeface="+mn-cs"/>
              </a:defRPr>
            </a:lvl3pPr>
            <a:lvl4pPr marL="1371513" marR="0" indent="0" algn="ctr" defTabSz="914342" rtl="0" eaLnBrk="1" fontAlgn="auto" latinLnBrk="0" hangingPunct="1">
              <a:lnSpc>
                <a:spcPct val="100000"/>
              </a:lnSpc>
              <a:spcBef>
                <a:spcPts val="0"/>
              </a:spcBef>
              <a:spcAft>
                <a:spcPts val="0"/>
              </a:spcAft>
              <a:buClr>
                <a:schemeClr val="accent2"/>
              </a:buClr>
              <a:buSzTx/>
              <a:buFont typeface="Courier New" pitchFamily="49" charset="0"/>
              <a:buNone/>
              <a:tabLst/>
              <a:defRPr sz="1400" kern="1200">
                <a:solidFill>
                  <a:schemeClr val="tx1">
                    <a:tint val="75000"/>
                  </a:schemeClr>
                </a:solidFill>
                <a:latin typeface="+mn-lt"/>
                <a:ea typeface="+mn-ea"/>
                <a:cs typeface="+mn-cs"/>
              </a:defRPr>
            </a:lvl4pPr>
            <a:lvl5pPr marL="1828684" indent="0" algn="ctr" defTabSz="914342" rtl="0" eaLnBrk="1" latinLnBrk="0" hangingPunct="1">
              <a:spcBef>
                <a:spcPts val="0"/>
              </a:spcBef>
              <a:buClr>
                <a:srgbClr val="B1B1B1"/>
              </a:buClr>
              <a:buFont typeface="Arial" pitchFamily="34" charset="0"/>
              <a:buNone/>
              <a:defRPr sz="1700" kern="1200">
                <a:solidFill>
                  <a:schemeClr val="tx1">
                    <a:tint val="75000"/>
                  </a:schemeClr>
                </a:solidFill>
                <a:latin typeface="+mn-lt"/>
                <a:ea typeface="+mn-ea"/>
                <a:cs typeface="+mn-cs"/>
              </a:defRPr>
            </a:lvl5pPr>
            <a:lvl6pPr marL="2285855" indent="0" algn="ctr" defTabSz="9143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26" indent="0" algn="ctr" defTabSz="9143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198" indent="0" algn="ctr" defTabSz="9143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369" indent="0" algn="ctr" defTabSz="9143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sz="1600" b="1" dirty="0" smtClean="0"/>
              <a:t>BIG-04</a:t>
            </a:r>
          </a:p>
        </p:txBody>
      </p:sp>
    </p:spTree>
    <p:extLst>
      <p:ext uri="{BB962C8B-B14F-4D97-AF65-F5344CB8AC3E}">
        <p14:creationId xmlns:p14="http://schemas.microsoft.com/office/powerpoint/2010/main" xmlns="" val="38171463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Velocity(continued)…Real-time/Fast Data</a:t>
            </a:r>
            <a:endParaRPr lang="en-US" dirty="0"/>
          </a:p>
        </p:txBody>
      </p:sp>
      <p:grpSp>
        <p:nvGrpSpPr>
          <p:cNvPr id="3" name="Group 3"/>
          <p:cNvGrpSpPr/>
          <p:nvPr/>
        </p:nvGrpSpPr>
        <p:grpSpPr>
          <a:xfrm>
            <a:off x="347383" y="1694798"/>
            <a:ext cx="295178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4" name="Group 6"/>
          <p:cNvGrpSpPr/>
          <p:nvPr/>
        </p:nvGrpSpPr>
        <p:grpSpPr>
          <a:xfrm>
            <a:off x="3301383" y="1677258"/>
            <a:ext cx="3023820"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7" name="Group 7"/>
          <p:cNvGrpSpPr/>
          <p:nvPr/>
        </p:nvGrpSpPr>
        <p:grpSpPr>
          <a:xfrm>
            <a:off x="6624885" y="1765168"/>
            <a:ext cx="3058851" cy="1359827"/>
            <a:chOff x="6115278" y="1765168"/>
            <a:chExt cx="2823555" cy="1359827"/>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823555" cy="584775"/>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8" name="Group 14"/>
          <p:cNvGrpSpPr/>
          <p:nvPr/>
        </p:nvGrpSpPr>
        <p:grpSpPr>
          <a:xfrm>
            <a:off x="6348004" y="3469327"/>
            <a:ext cx="3424965"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381000" y="4876800"/>
            <a:ext cx="9292823" cy="1329316"/>
          </a:xfrm>
        </p:spPr>
        <p:style>
          <a:lnRef idx="2">
            <a:schemeClr val="accent2"/>
          </a:lnRef>
          <a:fillRef idx="1">
            <a:schemeClr val="lt1"/>
          </a:fillRef>
          <a:effectRef idx="0">
            <a:schemeClr val="accent2"/>
          </a:effectRef>
          <a:fontRef idx="minor">
            <a:schemeClr val="dk1"/>
          </a:fontRef>
        </p:style>
        <p:txBody>
          <a:bodyPr>
            <a:normAutofit/>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Tree>
    <p:extLst>
      <p:ext uri="{BB962C8B-B14F-4D97-AF65-F5344CB8AC3E}">
        <p14:creationId xmlns:p14="http://schemas.microsoft.com/office/powerpoint/2010/main" xmlns=""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bg/>
                                          </p:spTgt>
                                        </p:tgtEl>
                                        <p:attrNameLst>
                                          <p:attrName>style.visibility</p:attrName>
                                        </p:attrNameLst>
                                      </p:cBhvr>
                                      <p:to>
                                        <p:strVal val="visible"/>
                                      </p:to>
                                    </p:set>
                                    <p:animEffect transition="in" filter="dissolve">
                                      <p:cBhvr>
                                        <p:cTn id="27" dur="500"/>
                                        <p:tgtEl>
                                          <p:spTgt spid="22">
                                            <p:bg/>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dissolve">
                                      <p:cBhvr>
                                        <p:cTn id="32" dur="500"/>
                                        <p:tgtEl>
                                          <p:spTgt spid="22">
                                            <p:txEl>
                                              <p:pRg st="0" end="0"/>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dissolv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9" cy="801924"/>
          </a:xfrm>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304800" y="1174526"/>
            <a:ext cx="5638800" cy="4007074"/>
          </a:xfr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r>
              <a:rPr lang="en-US" dirty="0"/>
              <a:t>Relational Data (Tables/Transaction/Legacy Data)</a:t>
            </a:r>
          </a:p>
          <a:p>
            <a:r>
              <a:rPr lang="en-US" dirty="0"/>
              <a:t>Text </a:t>
            </a:r>
            <a:r>
              <a:rPr lang="en-US" dirty="0" smtClean="0"/>
              <a:t>Data</a:t>
            </a:r>
            <a:endParaRPr lang="en-US" dirty="0"/>
          </a:p>
          <a:p>
            <a:r>
              <a:rPr lang="en-US" dirty="0" smtClean="0"/>
              <a:t>XML Data</a:t>
            </a:r>
            <a:endParaRPr lang="en-US" dirty="0"/>
          </a:p>
          <a:p>
            <a:r>
              <a:rPr lang="en-US" dirty="0" smtClean="0"/>
              <a:t>Streaming </a:t>
            </a:r>
            <a:r>
              <a:rPr lang="en-US" dirty="0"/>
              <a:t>Data </a:t>
            </a:r>
          </a:p>
          <a:p>
            <a:pPr lvl="1"/>
            <a:r>
              <a:rPr lang="en-US" dirty="0" smtClean="0"/>
              <a:t>Data changing within fraction of seconds</a:t>
            </a:r>
            <a:endParaRPr lang="en-US" dirty="0"/>
          </a:p>
          <a:p>
            <a:r>
              <a:rPr lang="en-US" dirty="0" smtClean="0"/>
              <a:t>Audio Data</a:t>
            </a:r>
          </a:p>
          <a:p>
            <a:r>
              <a:rPr lang="en-US" dirty="0" smtClean="0"/>
              <a:t>Video Data</a:t>
            </a:r>
          </a:p>
          <a:p>
            <a:r>
              <a:rPr lang="en-US" dirty="0" smtClean="0"/>
              <a:t>Logs Data</a:t>
            </a:r>
          </a:p>
          <a:p>
            <a:r>
              <a:rPr lang="en-US" dirty="0" smtClean="0"/>
              <a:t>Graph Data</a:t>
            </a:r>
          </a:p>
          <a:p>
            <a:pPr lvl="1"/>
            <a:r>
              <a:rPr lang="en-US" dirty="0" smtClean="0"/>
              <a:t>Social Network</a:t>
            </a:r>
          </a:p>
          <a:p>
            <a:r>
              <a:rPr lang="en-US" dirty="0" smtClean="0"/>
              <a:t>A single application may generate/collect different types of data</a:t>
            </a:r>
          </a:p>
          <a:p>
            <a:pPr>
              <a:buNone/>
            </a:pPr>
            <a:endParaRPr lang="en-US" dirty="0" smtClean="0"/>
          </a:p>
          <a:p>
            <a:r>
              <a:rPr lang="en-US" dirty="0" smtClean="0"/>
              <a:t>Big Public Data (online, weather, finance, etc)  </a:t>
            </a:r>
          </a:p>
          <a:p>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6311718" y="1174525"/>
            <a:ext cx="1689463" cy="1169628"/>
          </a:xfrm>
          <a:prstGeom prst="rect">
            <a:avLst/>
          </a:prstGeom>
        </p:spPr>
      </p:pic>
      <p:pic>
        <p:nvPicPr>
          <p:cNvPr id="7" name="Picture 6"/>
          <p:cNvPicPr>
            <a:picLocks noChangeAspect="1"/>
          </p:cNvPicPr>
          <p:nvPr/>
        </p:nvPicPr>
        <p:blipFill>
          <a:blip r:embed="rId3"/>
          <a:stretch>
            <a:fillRect/>
          </a:stretch>
        </p:blipFill>
        <p:spPr>
          <a:xfrm>
            <a:off x="7964960" y="2667000"/>
            <a:ext cx="1941040" cy="1057446"/>
          </a:xfrm>
          <a:prstGeom prst="rect">
            <a:avLst/>
          </a:prstGeom>
        </p:spPr>
      </p:pic>
      <p:pic>
        <p:nvPicPr>
          <p:cNvPr id="8" name="Picture 7"/>
          <p:cNvPicPr>
            <a:picLocks noChangeAspect="1"/>
          </p:cNvPicPr>
          <p:nvPr/>
        </p:nvPicPr>
        <p:blipFill>
          <a:blip r:embed="rId4"/>
          <a:stretch>
            <a:fillRect/>
          </a:stretch>
        </p:blipFill>
        <p:spPr>
          <a:xfrm>
            <a:off x="6167996" y="2509905"/>
            <a:ext cx="1721969" cy="1204473"/>
          </a:xfrm>
          <a:prstGeom prst="rect">
            <a:avLst/>
          </a:prstGeom>
        </p:spPr>
      </p:pic>
      <p:pic>
        <p:nvPicPr>
          <p:cNvPr id="9" name="Picture 8"/>
          <p:cNvPicPr>
            <a:picLocks noChangeAspect="1"/>
          </p:cNvPicPr>
          <p:nvPr/>
        </p:nvPicPr>
        <p:blipFill>
          <a:blip r:embed="rId5"/>
          <a:stretch>
            <a:fillRect/>
          </a:stretch>
        </p:blipFill>
        <p:spPr>
          <a:xfrm>
            <a:off x="8001000" y="1143000"/>
            <a:ext cx="1654818" cy="1234326"/>
          </a:xfrm>
          <a:prstGeom prst="rect">
            <a:avLst/>
          </a:prstGeom>
        </p:spPr>
      </p:pic>
      <p:sp>
        <p:nvSpPr>
          <p:cNvPr id="11" name="Rectangle 10"/>
          <p:cNvSpPr/>
          <p:nvPr/>
        </p:nvSpPr>
        <p:spPr>
          <a:xfrm>
            <a:off x="577850" y="5257800"/>
            <a:ext cx="4784273"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pic>
        <p:nvPicPr>
          <p:cNvPr id="686081" name="Picture 1"/>
          <p:cNvPicPr>
            <a:picLocks noChangeAspect="1" noChangeArrowheads="1"/>
          </p:cNvPicPr>
          <p:nvPr/>
        </p:nvPicPr>
        <p:blipFill>
          <a:blip r:embed="rId6"/>
          <a:srcRect/>
          <a:stretch>
            <a:fillRect/>
          </a:stretch>
        </p:blipFill>
        <p:spPr bwMode="auto">
          <a:xfrm>
            <a:off x="6400800" y="3810000"/>
            <a:ext cx="1295400" cy="1066800"/>
          </a:xfrm>
          <a:prstGeom prst="rect">
            <a:avLst/>
          </a:prstGeom>
          <a:noFill/>
          <a:ln w="9525">
            <a:noFill/>
            <a:miter lim="800000"/>
            <a:headEnd/>
            <a:tailEnd/>
          </a:ln>
          <a:effectLst/>
        </p:spPr>
      </p:pic>
      <p:pic>
        <p:nvPicPr>
          <p:cNvPr id="686082" name="Picture 2"/>
          <p:cNvPicPr>
            <a:picLocks noChangeAspect="1" noChangeArrowheads="1"/>
          </p:cNvPicPr>
          <p:nvPr/>
        </p:nvPicPr>
        <p:blipFill>
          <a:blip r:embed="rId7"/>
          <a:srcRect/>
          <a:stretch>
            <a:fillRect/>
          </a:stretch>
        </p:blipFill>
        <p:spPr bwMode="auto">
          <a:xfrm>
            <a:off x="8077200" y="3810000"/>
            <a:ext cx="1190625" cy="1190625"/>
          </a:xfrm>
          <a:prstGeom prst="rect">
            <a:avLst/>
          </a:prstGeom>
          <a:noFill/>
          <a:ln w="9525">
            <a:noFill/>
            <a:miter lim="800000"/>
            <a:headEnd/>
            <a:tailEnd/>
          </a:ln>
          <a:effectLst/>
        </p:spPr>
      </p:pic>
    </p:spTree>
    <p:extLst>
      <p:ext uri="{BB962C8B-B14F-4D97-AF65-F5344CB8AC3E}">
        <p14:creationId xmlns:p14="http://schemas.microsoft.com/office/powerpoint/2010/main" xmlns=""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90000"/>
              </a:lnSpc>
            </a:pPr>
            <a:r>
              <a:rPr lang="en-US" dirty="0" smtClean="0"/>
              <a:t>Variety(continued)…Types of Data in Big Data</a:t>
            </a:r>
            <a:endParaRPr lang="en-IN" dirty="0" smtClean="0"/>
          </a:p>
        </p:txBody>
      </p:sp>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pic>
        <p:nvPicPr>
          <p:cNvPr id="45" name="Picture 2"/>
          <p:cNvPicPr>
            <a:picLocks noChangeAspect="1" noChangeArrowheads="1"/>
          </p:cNvPicPr>
          <p:nvPr/>
        </p:nvPicPr>
        <p:blipFill>
          <a:blip r:embed="rId2" cstate="print"/>
          <a:srcRect r="27" b="10746"/>
          <a:stretch>
            <a:fillRect/>
          </a:stretch>
        </p:blipFill>
        <p:spPr bwMode="auto">
          <a:xfrm>
            <a:off x="609600" y="1143000"/>
            <a:ext cx="8832850" cy="4953000"/>
          </a:xfrm>
          <a:prstGeom prst="rect">
            <a:avLst/>
          </a:prstGeom>
          <a:noFill/>
          <a:ln w="9525">
            <a:noFill/>
            <a:miter lim="800000"/>
            <a:headEnd/>
            <a:tailEnd/>
          </a:ln>
          <a:effectLst/>
        </p:spPr>
      </p:pic>
    </p:spTree>
    <p:extLst>
      <p:ext uri="{BB962C8B-B14F-4D97-AF65-F5344CB8AC3E}">
        <p14:creationId xmlns:p14="http://schemas.microsoft.com/office/powerpoint/2010/main" xmlns="" val="1855864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pic>
        <p:nvPicPr>
          <p:cNvPr id="5" name="Picture 4"/>
          <p:cNvPicPr>
            <a:picLocks noChangeAspect="1"/>
          </p:cNvPicPr>
          <p:nvPr/>
        </p:nvPicPr>
        <p:blipFill>
          <a:blip r:embed="rId2"/>
          <a:stretch>
            <a:fillRect/>
          </a:stretch>
        </p:blipFill>
        <p:spPr>
          <a:xfrm>
            <a:off x="685800" y="1600200"/>
            <a:ext cx="7597369" cy="3584037"/>
          </a:xfrm>
          <a:prstGeom prst="rect">
            <a:avLst/>
          </a:prstGeom>
        </p:spPr>
      </p:pic>
    </p:spTree>
    <p:extLst>
      <p:ext uri="{BB962C8B-B14F-4D97-AF65-F5344CB8AC3E}">
        <p14:creationId xmlns:p14="http://schemas.microsoft.com/office/powerpoint/2010/main" xmlns="" val="349303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Data Landscape</a:t>
            </a:r>
            <a:endParaRPr lang="en-US" dirty="0"/>
          </a:p>
        </p:txBody>
      </p:sp>
      <p:pic>
        <p:nvPicPr>
          <p:cNvPr id="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066800"/>
            <a:ext cx="9363922"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xmlns="" val="2891942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b="0" dirty="0" smtClean="0"/>
              <a:t>Quiz</a:t>
            </a:r>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576262" lvl="1" indent="-342900">
              <a:buNone/>
            </a:pPr>
            <a:r>
              <a:rPr lang="en-US" dirty="0" smtClean="0">
                <a:solidFill>
                  <a:schemeClr val="tx1"/>
                </a:solidFill>
              </a:rPr>
              <a:t>1. </a:t>
            </a:r>
            <a:r>
              <a:rPr lang="en-US" dirty="0" smtClean="0"/>
              <a:t>What type of data Big Data deals with?</a:t>
            </a:r>
          </a:p>
          <a:p>
            <a:pPr marL="576262" lvl="1" indent="-342900">
              <a:buNone/>
            </a:pPr>
            <a:endParaRPr lang="en-US" dirty="0" smtClean="0"/>
          </a:p>
          <a:p>
            <a:pPr marL="576262" lvl="1" indent="-342900">
              <a:buAutoNum type="alphaUcPeriod"/>
            </a:pPr>
            <a:r>
              <a:rPr lang="en-US" dirty="0" smtClean="0"/>
              <a:t>Only Structured data</a:t>
            </a:r>
          </a:p>
          <a:p>
            <a:pPr marL="576262" lvl="1" indent="-342900">
              <a:buAutoNum type="alphaUcPeriod"/>
            </a:pPr>
            <a:r>
              <a:rPr lang="en-US" dirty="0" smtClean="0"/>
              <a:t>Only Unstructured data</a:t>
            </a:r>
          </a:p>
          <a:p>
            <a:pPr marL="576262" lvl="1" indent="-342900">
              <a:buAutoNum type="alphaUcPeriod"/>
            </a:pPr>
            <a:r>
              <a:rPr lang="en-US" dirty="0" smtClean="0"/>
              <a:t>All types of Data</a:t>
            </a:r>
          </a:p>
          <a:p>
            <a:pPr marL="649287" lvl="1" indent="-457200">
              <a:buFont typeface="+mj-lt"/>
              <a:buAutoNum type="alphaUcPeriod"/>
            </a:pPr>
            <a:endParaRPr lang="en-US" dirty="0" smtClean="0"/>
          </a:p>
          <a:p>
            <a:pPr marL="548640" indent="-274320">
              <a:lnSpc>
                <a:spcPct val="90000"/>
              </a:lnSpc>
              <a:buFont typeface="+mj-lt"/>
              <a:buAutoNum type="alphaUcPeriod"/>
            </a:pPr>
            <a:endParaRPr lang="en-US" sz="1600" dirty="0" smtClean="0">
              <a:solidFill>
                <a:schemeClr val="tx1"/>
              </a:solidFill>
            </a:endParaRPr>
          </a:p>
          <a:p>
            <a:pPr marL="576262" lvl="1" indent="-342900">
              <a:buNone/>
            </a:pPr>
            <a:r>
              <a:rPr lang="en-US" sz="1800" dirty="0" smtClean="0">
                <a:solidFill>
                  <a:schemeClr val="tx1"/>
                </a:solidFill>
              </a:rPr>
              <a:t>2</a:t>
            </a:r>
            <a:r>
              <a:rPr lang="en-US" dirty="0" smtClean="0"/>
              <a:t>. Which of following characteristic of big data deals with Speed? </a:t>
            </a:r>
          </a:p>
          <a:p>
            <a:pPr marL="576262" lvl="1" indent="-342900">
              <a:buAutoNum type="alphaUcPeriod"/>
            </a:pPr>
            <a:r>
              <a:rPr lang="en-US" dirty="0" smtClean="0"/>
              <a:t>Volume</a:t>
            </a:r>
          </a:p>
          <a:p>
            <a:pPr marL="576262" lvl="1" indent="-342900">
              <a:buAutoNum type="alphaUcPeriod"/>
            </a:pPr>
            <a:r>
              <a:rPr lang="en-US" dirty="0" smtClean="0"/>
              <a:t>Variety </a:t>
            </a:r>
          </a:p>
          <a:p>
            <a:pPr marL="576262" lvl="1" indent="-342900">
              <a:buAutoNum type="alphaUcPeriod"/>
            </a:pPr>
            <a:r>
              <a:rPr lang="en-US" dirty="0" smtClean="0"/>
              <a:t>Velocity </a:t>
            </a:r>
          </a:p>
          <a:p>
            <a:pPr marL="342900" indent="-342900">
              <a:lnSpc>
                <a:spcPct val="90000"/>
              </a:lnSpc>
              <a:buNone/>
            </a:pPr>
            <a:endParaRPr lang="en-US" sz="1800" dirty="0" smtClean="0">
              <a:solidFill>
                <a:schemeClr val="tx1"/>
              </a:solidFill>
            </a:endParaRPr>
          </a:p>
          <a:p>
            <a:pPr marL="342900" indent="-342900">
              <a:lnSpc>
                <a:spcPct val="90000"/>
              </a:lnSpc>
              <a:buNone/>
            </a:pPr>
            <a:endParaRPr lang="en-US" sz="18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0387">
                                            <p:txEl>
                                              <p:pRg st="2" end="2"/>
                                            </p:txEl>
                                          </p:spTgt>
                                        </p:tgtEl>
                                        <p:attrNameLst>
                                          <p:attrName>style.visibility</p:attrName>
                                        </p:attrNameLst>
                                      </p:cBhvr>
                                      <p:to>
                                        <p:strVal val="visible"/>
                                      </p:to>
                                    </p:set>
                                    <p:animEffect transition="in" filter="wipe(down)">
                                      <p:cBhvr>
                                        <p:cTn id="12" dur="500"/>
                                        <p:tgtEl>
                                          <p:spTgt spid="400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0387">
                                            <p:txEl>
                                              <p:pRg st="3" end="3"/>
                                            </p:txEl>
                                          </p:spTgt>
                                        </p:tgtEl>
                                        <p:attrNameLst>
                                          <p:attrName>style.visibility</p:attrName>
                                        </p:attrNameLst>
                                      </p:cBhvr>
                                      <p:to>
                                        <p:strVal val="visible"/>
                                      </p:to>
                                    </p:set>
                                    <p:animEffect transition="in" filter="wipe(down)">
                                      <p:cBhvr>
                                        <p:cTn id="17" dur="500"/>
                                        <p:tgtEl>
                                          <p:spTgt spid="4003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00387">
                                            <p:txEl>
                                              <p:pRg st="4" end="4"/>
                                            </p:txEl>
                                          </p:spTgt>
                                        </p:tgtEl>
                                        <p:attrNameLst>
                                          <p:attrName>style.visibility</p:attrName>
                                        </p:attrNameLst>
                                      </p:cBhvr>
                                      <p:to>
                                        <p:strVal val="visible"/>
                                      </p:to>
                                    </p:set>
                                    <p:animEffect transition="in" filter="wipe(down)">
                                      <p:cBhvr>
                                        <p:cTn id="22" dur="500"/>
                                        <p:tgtEl>
                                          <p:spTgt spid="4003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00387">
                                            <p:txEl>
                                              <p:pRg st="7" end="7"/>
                                            </p:txEl>
                                          </p:spTgt>
                                        </p:tgtEl>
                                        <p:attrNameLst>
                                          <p:attrName>style.visibility</p:attrName>
                                        </p:attrNameLst>
                                      </p:cBhvr>
                                      <p:to>
                                        <p:strVal val="visible"/>
                                      </p:to>
                                    </p:set>
                                    <p:animEffect transition="in" filter="wipe(down)">
                                      <p:cBhvr>
                                        <p:cTn id="27" dur="500"/>
                                        <p:tgtEl>
                                          <p:spTgt spid="40038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0387">
                                            <p:txEl>
                                              <p:pRg st="8" end="8"/>
                                            </p:txEl>
                                          </p:spTgt>
                                        </p:tgtEl>
                                        <p:attrNameLst>
                                          <p:attrName>style.visibility</p:attrName>
                                        </p:attrNameLst>
                                      </p:cBhvr>
                                      <p:to>
                                        <p:strVal val="visible"/>
                                      </p:to>
                                    </p:set>
                                    <p:animEffect transition="in" filter="wipe(down)">
                                      <p:cBhvr>
                                        <p:cTn id="32" dur="500"/>
                                        <p:tgtEl>
                                          <p:spTgt spid="40038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00387">
                                            <p:txEl>
                                              <p:pRg st="9" end="9"/>
                                            </p:txEl>
                                          </p:spTgt>
                                        </p:tgtEl>
                                        <p:attrNameLst>
                                          <p:attrName>style.visibility</p:attrName>
                                        </p:attrNameLst>
                                      </p:cBhvr>
                                      <p:to>
                                        <p:strVal val="visible"/>
                                      </p:to>
                                    </p:set>
                                    <p:animEffect transition="in" filter="wipe(down)">
                                      <p:cBhvr>
                                        <p:cTn id="37" dur="500"/>
                                        <p:tgtEl>
                                          <p:spTgt spid="40038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00387">
                                            <p:txEl>
                                              <p:pRg st="10" end="10"/>
                                            </p:txEl>
                                          </p:spTgt>
                                        </p:tgtEl>
                                        <p:attrNameLst>
                                          <p:attrName>style.visibility</p:attrName>
                                        </p:attrNameLst>
                                      </p:cBhvr>
                                      <p:to>
                                        <p:strVal val="visible"/>
                                      </p:to>
                                    </p:set>
                                    <p:animEffect transition="in" filter="wipe(down)">
                                      <p:cBhvr>
                                        <p:cTn id="42" dur="500"/>
                                        <p:tgtEl>
                                          <p:spTgt spid="4003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b="0" dirty="0" smtClean="0"/>
              <a:t>Quiz-Answers</a:t>
            </a:r>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576262" lvl="1" indent="-342900">
              <a:buNone/>
            </a:pPr>
            <a:r>
              <a:rPr lang="en-US" dirty="0" smtClean="0">
                <a:solidFill>
                  <a:schemeClr val="tx1"/>
                </a:solidFill>
              </a:rPr>
              <a:t>1. </a:t>
            </a:r>
            <a:r>
              <a:rPr lang="en-US" dirty="0" smtClean="0"/>
              <a:t>What type of data Big Data deals with?</a:t>
            </a:r>
          </a:p>
          <a:p>
            <a:pPr marL="576262" lvl="1" indent="-342900">
              <a:buNone/>
            </a:pPr>
            <a:endParaRPr lang="en-US" dirty="0" smtClean="0"/>
          </a:p>
          <a:p>
            <a:pPr marL="576262" lvl="1" indent="-342900">
              <a:buAutoNum type="alphaUcPeriod"/>
            </a:pPr>
            <a:r>
              <a:rPr lang="en-US" dirty="0" smtClean="0"/>
              <a:t>Only Structure data</a:t>
            </a:r>
          </a:p>
          <a:p>
            <a:pPr marL="576262" lvl="1" indent="-342900">
              <a:buAutoNum type="alphaUcPeriod"/>
            </a:pPr>
            <a:r>
              <a:rPr lang="en-US" dirty="0" smtClean="0"/>
              <a:t>Only Unstructured data</a:t>
            </a:r>
          </a:p>
          <a:p>
            <a:pPr marL="576262" lvl="1" indent="-342900">
              <a:buAutoNum type="alphaUcPeriod"/>
            </a:pPr>
            <a:r>
              <a:rPr lang="en-US" dirty="0" smtClean="0"/>
              <a:t>All types of Data</a:t>
            </a:r>
          </a:p>
          <a:p>
            <a:pPr marL="649287" lvl="1" indent="-457200">
              <a:buFont typeface="+mj-lt"/>
              <a:buAutoNum type="alphaUcPeriod"/>
            </a:pPr>
            <a:endParaRPr lang="en-US" dirty="0" smtClean="0"/>
          </a:p>
          <a:p>
            <a:pPr marL="548640" indent="-274320">
              <a:lnSpc>
                <a:spcPct val="90000"/>
              </a:lnSpc>
              <a:buFont typeface="+mj-lt"/>
              <a:buAutoNum type="alphaUcPeriod"/>
            </a:pPr>
            <a:endParaRPr lang="en-US" sz="1600" dirty="0" smtClean="0">
              <a:solidFill>
                <a:schemeClr val="tx1"/>
              </a:solidFill>
            </a:endParaRPr>
          </a:p>
          <a:p>
            <a:pPr marL="576262" lvl="1" indent="-342900">
              <a:buNone/>
            </a:pPr>
            <a:r>
              <a:rPr lang="en-US" sz="1800" dirty="0" smtClean="0">
                <a:solidFill>
                  <a:schemeClr val="tx1"/>
                </a:solidFill>
              </a:rPr>
              <a:t>2</a:t>
            </a:r>
            <a:r>
              <a:rPr lang="en-US" dirty="0" smtClean="0"/>
              <a:t>. Which of following charactistics of big data deals with Speed? </a:t>
            </a:r>
          </a:p>
          <a:p>
            <a:pPr marL="576262" lvl="1" indent="-342900">
              <a:buAutoNum type="alphaUcPeriod"/>
            </a:pPr>
            <a:r>
              <a:rPr lang="en-US" dirty="0" smtClean="0"/>
              <a:t>Volume</a:t>
            </a:r>
          </a:p>
          <a:p>
            <a:pPr marL="576262" lvl="1" indent="-342900">
              <a:buAutoNum type="alphaUcPeriod"/>
            </a:pPr>
            <a:r>
              <a:rPr lang="en-US" dirty="0" smtClean="0"/>
              <a:t>Variety </a:t>
            </a:r>
          </a:p>
          <a:p>
            <a:pPr marL="576262" lvl="1" indent="-342900">
              <a:buAutoNum type="alphaUcPeriod"/>
            </a:pPr>
            <a:r>
              <a:rPr lang="en-US" dirty="0" smtClean="0"/>
              <a:t>Velocity </a:t>
            </a:r>
          </a:p>
          <a:p>
            <a:pPr marL="342900" indent="-342900">
              <a:lnSpc>
                <a:spcPct val="90000"/>
              </a:lnSpc>
              <a:buNone/>
            </a:pPr>
            <a:endParaRPr lang="en-US" sz="1800" dirty="0" smtClean="0">
              <a:solidFill>
                <a:schemeClr val="tx1"/>
              </a:solidFill>
            </a:endParaRPr>
          </a:p>
          <a:p>
            <a:pPr marL="342900" indent="-342900">
              <a:lnSpc>
                <a:spcPct val="90000"/>
              </a:lnSpc>
              <a:buNone/>
            </a:pPr>
            <a:endParaRPr lang="en-US" sz="1800" b="1" dirty="0" smtClean="0"/>
          </a:p>
        </p:txBody>
      </p:sp>
      <p:sp>
        <p:nvSpPr>
          <p:cNvPr id="1057796" name="Rectangle 4"/>
          <p:cNvSpPr>
            <a:spLocks noChangeArrowheads="1"/>
          </p:cNvSpPr>
          <p:nvPr/>
        </p:nvSpPr>
        <p:spPr bwMode="auto">
          <a:xfrm>
            <a:off x="7086600" y="1752600"/>
            <a:ext cx="2514600" cy="990600"/>
          </a:xfrm>
          <a:prstGeom prst="rect">
            <a:avLst/>
          </a:prstGeom>
          <a:solidFill>
            <a:schemeClr val="accent1"/>
          </a:solidFill>
          <a:ln w="9525" algn="ctr">
            <a:solidFill>
              <a:schemeClr val="tx1"/>
            </a:solidFill>
            <a:miter lim="800000"/>
            <a:headEnd/>
            <a:tailEnd/>
          </a:ln>
        </p:spPr>
        <p:txBody>
          <a:bodyPr wrap="none" anchor="ctr"/>
          <a:lstStyle/>
          <a:p>
            <a:pPr marL="576262" lvl="1" indent="-342900"/>
            <a:r>
              <a:rPr lang="en-US" b="1" dirty="0" smtClean="0">
                <a:solidFill>
                  <a:prstClr val="white"/>
                </a:solidFill>
              </a:rPr>
              <a:t>C</a:t>
            </a:r>
            <a:r>
              <a:rPr lang="en-US" b="1" dirty="0" smtClean="0">
                <a:solidFill>
                  <a:schemeClr val="bg1"/>
                </a:solidFill>
              </a:rPr>
              <a:t>: </a:t>
            </a:r>
            <a:r>
              <a:rPr lang="en-US" dirty="0" smtClean="0">
                <a:solidFill>
                  <a:schemeClr val="bg1"/>
                </a:solidFill>
              </a:rPr>
              <a:t>All types of Data</a:t>
            </a:r>
          </a:p>
        </p:txBody>
      </p:sp>
      <p:sp>
        <p:nvSpPr>
          <p:cNvPr id="2" name="Rectangle 4"/>
          <p:cNvSpPr>
            <a:spLocks noChangeArrowheads="1"/>
          </p:cNvSpPr>
          <p:nvPr/>
        </p:nvSpPr>
        <p:spPr bwMode="auto">
          <a:xfrm>
            <a:off x="7162800" y="4343400"/>
            <a:ext cx="2286000" cy="1143000"/>
          </a:xfrm>
          <a:prstGeom prst="rect">
            <a:avLst/>
          </a:prstGeom>
          <a:solidFill>
            <a:schemeClr val="accent1"/>
          </a:solidFill>
          <a:ln w="9525" algn="ctr">
            <a:solidFill>
              <a:schemeClr val="tx1"/>
            </a:solidFill>
            <a:miter lim="800000"/>
            <a:headEnd/>
            <a:tailEnd/>
          </a:ln>
        </p:spPr>
        <p:txBody>
          <a:bodyPr wrap="none" anchor="ctr"/>
          <a:lstStyle/>
          <a:p>
            <a:pPr marL="342900" indent="-342900">
              <a:lnSpc>
                <a:spcPct val="90000"/>
              </a:lnSpc>
            </a:pPr>
            <a:r>
              <a:rPr lang="en-US" b="1" dirty="0" smtClean="0">
                <a:solidFill>
                  <a:prstClr val="white"/>
                </a:solidFill>
              </a:rPr>
              <a:t>C: Velocity</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0387">
                                            <p:txEl>
                                              <p:pRg st="2" end="2"/>
                                            </p:txEl>
                                          </p:spTgt>
                                        </p:tgtEl>
                                        <p:attrNameLst>
                                          <p:attrName>style.visibility</p:attrName>
                                        </p:attrNameLst>
                                      </p:cBhvr>
                                      <p:to>
                                        <p:strVal val="visible"/>
                                      </p:to>
                                    </p:set>
                                    <p:animEffect transition="in" filter="wipe(down)">
                                      <p:cBhvr>
                                        <p:cTn id="12" dur="500"/>
                                        <p:tgtEl>
                                          <p:spTgt spid="400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0387">
                                            <p:txEl>
                                              <p:pRg st="3" end="3"/>
                                            </p:txEl>
                                          </p:spTgt>
                                        </p:tgtEl>
                                        <p:attrNameLst>
                                          <p:attrName>style.visibility</p:attrName>
                                        </p:attrNameLst>
                                      </p:cBhvr>
                                      <p:to>
                                        <p:strVal val="visible"/>
                                      </p:to>
                                    </p:set>
                                    <p:animEffect transition="in" filter="wipe(down)">
                                      <p:cBhvr>
                                        <p:cTn id="17" dur="500"/>
                                        <p:tgtEl>
                                          <p:spTgt spid="4003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00387">
                                            <p:txEl>
                                              <p:pRg st="4" end="4"/>
                                            </p:txEl>
                                          </p:spTgt>
                                        </p:tgtEl>
                                        <p:attrNameLst>
                                          <p:attrName>style.visibility</p:attrName>
                                        </p:attrNameLst>
                                      </p:cBhvr>
                                      <p:to>
                                        <p:strVal val="visible"/>
                                      </p:to>
                                    </p:set>
                                    <p:animEffect transition="in" filter="wipe(down)">
                                      <p:cBhvr>
                                        <p:cTn id="22" dur="500"/>
                                        <p:tgtEl>
                                          <p:spTgt spid="4003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57796"/>
                                        </p:tgtEl>
                                        <p:attrNameLst>
                                          <p:attrName>style.visibility</p:attrName>
                                        </p:attrNameLst>
                                      </p:cBhvr>
                                      <p:to>
                                        <p:strVal val="visible"/>
                                      </p:to>
                                    </p:set>
                                    <p:animEffect transition="in" filter="box(in)">
                                      <p:cBhvr>
                                        <p:cTn id="27" dur="500"/>
                                        <p:tgtEl>
                                          <p:spTgt spid="10577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0387">
                                            <p:txEl>
                                              <p:pRg st="7" end="7"/>
                                            </p:txEl>
                                          </p:spTgt>
                                        </p:tgtEl>
                                        <p:attrNameLst>
                                          <p:attrName>style.visibility</p:attrName>
                                        </p:attrNameLst>
                                      </p:cBhvr>
                                      <p:to>
                                        <p:strVal val="visible"/>
                                      </p:to>
                                    </p:set>
                                    <p:animEffect transition="in" filter="wipe(down)">
                                      <p:cBhvr>
                                        <p:cTn id="32" dur="500"/>
                                        <p:tgtEl>
                                          <p:spTgt spid="40038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00387">
                                            <p:txEl>
                                              <p:pRg st="8" end="8"/>
                                            </p:txEl>
                                          </p:spTgt>
                                        </p:tgtEl>
                                        <p:attrNameLst>
                                          <p:attrName>style.visibility</p:attrName>
                                        </p:attrNameLst>
                                      </p:cBhvr>
                                      <p:to>
                                        <p:strVal val="visible"/>
                                      </p:to>
                                    </p:set>
                                    <p:animEffect transition="in" filter="wipe(down)">
                                      <p:cBhvr>
                                        <p:cTn id="37" dur="500"/>
                                        <p:tgtEl>
                                          <p:spTgt spid="40038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00387">
                                            <p:txEl>
                                              <p:pRg st="9" end="9"/>
                                            </p:txEl>
                                          </p:spTgt>
                                        </p:tgtEl>
                                        <p:attrNameLst>
                                          <p:attrName>style.visibility</p:attrName>
                                        </p:attrNameLst>
                                      </p:cBhvr>
                                      <p:to>
                                        <p:strVal val="visible"/>
                                      </p:to>
                                    </p:set>
                                    <p:animEffect transition="in" filter="wipe(down)">
                                      <p:cBhvr>
                                        <p:cTn id="42" dur="500"/>
                                        <p:tgtEl>
                                          <p:spTgt spid="40038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0387">
                                            <p:txEl>
                                              <p:pRg st="10" end="10"/>
                                            </p:txEl>
                                          </p:spTgt>
                                        </p:tgtEl>
                                        <p:attrNameLst>
                                          <p:attrName>style.visibility</p:attrName>
                                        </p:attrNameLst>
                                      </p:cBhvr>
                                      <p:to>
                                        <p:strVal val="visible"/>
                                      </p:to>
                                    </p:set>
                                    <p:animEffect transition="in" filter="wipe(down)">
                                      <p:cBhvr>
                                        <p:cTn id="47" dur="500"/>
                                        <p:tgtEl>
                                          <p:spTgt spid="400387">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ox(in)">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P spid="1057796"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b="0" dirty="0" smtClean="0"/>
              <a:t>Quiz(continued)</a:t>
            </a:r>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576262" lvl="1" indent="-342900">
              <a:buNone/>
            </a:pPr>
            <a:r>
              <a:rPr lang="en-US" dirty="0" smtClean="0">
                <a:solidFill>
                  <a:schemeClr val="tx1"/>
                </a:solidFill>
              </a:rPr>
              <a:t>3. </a:t>
            </a:r>
            <a:r>
              <a:rPr lang="en-US" dirty="0" smtClean="0"/>
              <a:t>Map each of the below data as structured ,semi structured or unstructured.</a:t>
            </a:r>
          </a:p>
          <a:p>
            <a:pPr marL="576262" lvl="1" indent="-342900">
              <a:buNone/>
            </a:pPr>
            <a:endParaRPr lang="en-US" dirty="0" smtClean="0"/>
          </a:p>
          <a:p>
            <a:pPr marL="649287" lvl="1" indent="-457200">
              <a:buFont typeface="+mj-lt"/>
              <a:buAutoNum type="alphaUcPeriod"/>
            </a:pPr>
            <a:r>
              <a:rPr lang="en-US" dirty="0" smtClean="0"/>
              <a:t>PDF</a:t>
            </a:r>
          </a:p>
          <a:p>
            <a:pPr marL="649287" lvl="1" indent="-457200">
              <a:buFont typeface="+mj-lt"/>
              <a:buAutoNum type="alphaUcPeriod"/>
            </a:pPr>
            <a:r>
              <a:rPr lang="en-US" dirty="0" smtClean="0"/>
              <a:t>E-mail</a:t>
            </a:r>
          </a:p>
          <a:p>
            <a:pPr marL="649287" lvl="1" indent="-457200">
              <a:buFont typeface="+mj-lt"/>
              <a:buAutoNum type="alphaUcPeriod"/>
            </a:pPr>
            <a:r>
              <a:rPr lang="en-US" dirty="0" smtClean="0"/>
              <a:t>Database table</a:t>
            </a:r>
          </a:p>
          <a:p>
            <a:pPr marL="649287" lvl="1" indent="-457200">
              <a:buFont typeface="+mj-lt"/>
              <a:buAutoNum type="alphaUcPeriod"/>
            </a:pPr>
            <a:r>
              <a:rPr lang="en-US" dirty="0" smtClean="0"/>
              <a:t>XML</a:t>
            </a:r>
          </a:p>
          <a:p>
            <a:pPr marL="649287" lvl="1" indent="-457200">
              <a:buFont typeface="+mj-lt"/>
              <a:buAutoNum type="alphaUcPeriod"/>
            </a:pPr>
            <a:endParaRPr lang="en-US" dirty="0" smtClean="0"/>
          </a:p>
          <a:p>
            <a:pPr marL="548640" indent="-274320">
              <a:lnSpc>
                <a:spcPct val="90000"/>
              </a:lnSpc>
              <a:buFont typeface="+mj-lt"/>
              <a:buAutoNum type="alphaUcPeriod"/>
            </a:pPr>
            <a:endParaRPr lang="en-US" sz="1600" dirty="0" smtClean="0">
              <a:solidFill>
                <a:schemeClr val="tx1"/>
              </a:solidFill>
            </a:endParaRPr>
          </a:p>
          <a:p>
            <a:pPr marL="342900" indent="-342900">
              <a:lnSpc>
                <a:spcPct val="90000"/>
              </a:lnSpc>
              <a:buNone/>
            </a:pPr>
            <a:endParaRPr lang="en-US" sz="1800" dirty="0" smtClean="0">
              <a:solidFill>
                <a:schemeClr val="tx1"/>
              </a:solidFill>
            </a:endParaRPr>
          </a:p>
          <a:p>
            <a:pPr marL="342900" indent="-342900">
              <a:lnSpc>
                <a:spcPct val="90000"/>
              </a:lnSpc>
              <a:buNone/>
            </a:pPr>
            <a:endParaRPr lang="en-US" sz="18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0387">
                                            <p:txEl>
                                              <p:pRg st="2" end="2"/>
                                            </p:txEl>
                                          </p:spTgt>
                                        </p:tgtEl>
                                        <p:attrNameLst>
                                          <p:attrName>style.visibility</p:attrName>
                                        </p:attrNameLst>
                                      </p:cBhvr>
                                      <p:to>
                                        <p:strVal val="visible"/>
                                      </p:to>
                                    </p:set>
                                    <p:animEffect transition="in" filter="wipe(down)">
                                      <p:cBhvr>
                                        <p:cTn id="10" dur="500"/>
                                        <p:tgtEl>
                                          <p:spTgt spid="400387">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0387">
                                            <p:txEl>
                                              <p:pRg st="3" end="3"/>
                                            </p:txEl>
                                          </p:spTgt>
                                        </p:tgtEl>
                                        <p:attrNameLst>
                                          <p:attrName>style.visibility</p:attrName>
                                        </p:attrNameLst>
                                      </p:cBhvr>
                                      <p:to>
                                        <p:strVal val="visible"/>
                                      </p:to>
                                    </p:set>
                                    <p:animEffect transition="in" filter="wipe(down)">
                                      <p:cBhvr>
                                        <p:cTn id="13" dur="500"/>
                                        <p:tgtEl>
                                          <p:spTgt spid="400387">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0387">
                                            <p:txEl>
                                              <p:pRg st="4" end="4"/>
                                            </p:txEl>
                                          </p:spTgt>
                                        </p:tgtEl>
                                        <p:attrNameLst>
                                          <p:attrName>style.visibility</p:attrName>
                                        </p:attrNameLst>
                                      </p:cBhvr>
                                      <p:to>
                                        <p:strVal val="visible"/>
                                      </p:to>
                                    </p:set>
                                    <p:animEffect transition="in" filter="wipe(down)">
                                      <p:cBhvr>
                                        <p:cTn id="16" dur="500"/>
                                        <p:tgtEl>
                                          <p:spTgt spid="400387">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00387">
                                            <p:txEl>
                                              <p:pRg st="5" end="5"/>
                                            </p:txEl>
                                          </p:spTgt>
                                        </p:tgtEl>
                                        <p:attrNameLst>
                                          <p:attrName>style.visibility</p:attrName>
                                        </p:attrNameLst>
                                      </p:cBhvr>
                                      <p:to>
                                        <p:strVal val="visible"/>
                                      </p:to>
                                    </p:set>
                                    <p:animEffect transition="in" filter="wipe(down)">
                                      <p:cBhvr>
                                        <p:cTn id="19" dur="500"/>
                                        <p:tgtEl>
                                          <p:spTgt spid="400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b="0" dirty="0" smtClean="0"/>
              <a:t>Quiz-Answer</a:t>
            </a:r>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576262" lvl="1" indent="-342900">
              <a:buNone/>
            </a:pPr>
            <a:r>
              <a:rPr lang="en-US" dirty="0" smtClean="0">
                <a:solidFill>
                  <a:schemeClr val="tx1"/>
                </a:solidFill>
              </a:rPr>
              <a:t>3. </a:t>
            </a:r>
            <a:r>
              <a:rPr lang="en-US" dirty="0" smtClean="0"/>
              <a:t>Map each of the below data as structured ,semi structured or unstructured.</a:t>
            </a:r>
          </a:p>
          <a:p>
            <a:pPr marL="576262" lvl="1" indent="-342900">
              <a:buNone/>
            </a:pPr>
            <a:endParaRPr lang="en-US" dirty="0" smtClean="0"/>
          </a:p>
          <a:p>
            <a:pPr marL="649287" lvl="1" indent="-457200">
              <a:buFont typeface="+mj-lt"/>
              <a:buAutoNum type="alphaUcPeriod"/>
            </a:pPr>
            <a:r>
              <a:rPr lang="en-US" dirty="0" smtClean="0"/>
              <a:t>PDF</a:t>
            </a:r>
          </a:p>
          <a:p>
            <a:pPr marL="649287" lvl="1" indent="-457200">
              <a:buFont typeface="+mj-lt"/>
              <a:buAutoNum type="alphaUcPeriod"/>
            </a:pPr>
            <a:r>
              <a:rPr lang="en-US" dirty="0" smtClean="0"/>
              <a:t>E-mail</a:t>
            </a:r>
          </a:p>
          <a:p>
            <a:pPr marL="649287" lvl="1" indent="-457200">
              <a:buFont typeface="+mj-lt"/>
              <a:buAutoNum type="alphaUcPeriod"/>
            </a:pPr>
            <a:r>
              <a:rPr lang="en-US" dirty="0" smtClean="0"/>
              <a:t>Database tables</a:t>
            </a:r>
          </a:p>
          <a:p>
            <a:pPr marL="649287" lvl="1" indent="-457200">
              <a:buFont typeface="+mj-lt"/>
              <a:buAutoNum type="alphaUcPeriod"/>
            </a:pPr>
            <a:r>
              <a:rPr lang="en-US" dirty="0" smtClean="0"/>
              <a:t>XML</a:t>
            </a:r>
          </a:p>
          <a:p>
            <a:pPr marL="649287" lvl="1" indent="-457200">
              <a:buNone/>
            </a:pPr>
            <a:endParaRPr lang="en-US" dirty="0" smtClean="0"/>
          </a:p>
          <a:p>
            <a:pPr marL="548640" indent="-274320">
              <a:lnSpc>
                <a:spcPct val="90000"/>
              </a:lnSpc>
              <a:buFont typeface="+mj-lt"/>
              <a:buAutoNum type="alphaUcPeriod"/>
            </a:pPr>
            <a:endParaRPr lang="en-US" sz="1600" dirty="0" smtClean="0">
              <a:solidFill>
                <a:schemeClr val="tx1"/>
              </a:solidFill>
            </a:endParaRPr>
          </a:p>
          <a:p>
            <a:pPr marL="342900" indent="-342900">
              <a:lnSpc>
                <a:spcPct val="90000"/>
              </a:lnSpc>
              <a:buNone/>
            </a:pPr>
            <a:endParaRPr lang="en-US" sz="1800" dirty="0" smtClean="0">
              <a:solidFill>
                <a:schemeClr val="tx1"/>
              </a:solidFill>
            </a:endParaRPr>
          </a:p>
          <a:p>
            <a:pPr marL="342900" indent="-342900">
              <a:lnSpc>
                <a:spcPct val="90000"/>
              </a:lnSpc>
              <a:buNone/>
            </a:pPr>
            <a:endParaRPr lang="en-US" sz="1800" b="1" dirty="0" smtClean="0"/>
          </a:p>
        </p:txBody>
      </p:sp>
      <p:sp>
        <p:nvSpPr>
          <p:cNvPr id="4" name="Rectangle 4"/>
          <p:cNvSpPr>
            <a:spLocks noChangeArrowheads="1"/>
          </p:cNvSpPr>
          <p:nvPr/>
        </p:nvSpPr>
        <p:spPr bwMode="auto">
          <a:xfrm>
            <a:off x="5334000" y="1981200"/>
            <a:ext cx="3733800" cy="2286000"/>
          </a:xfrm>
          <a:prstGeom prst="rect">
            <a:avLst/>
          </a:prstGeom>
          <a:solidFill>
            <a:schemeClr val="accent1"/>
          </a:solidFill>
          <a:ln w="9525" algn="ctr">
            <a:solidFill>
              <a:schemeClr val="tx1"/>
            </a:solidFill>
            <a:miter lim="800000"/>
            <a:headEnd/>
            <a:tailEnd/>
          </a:ln>
        </p:spPr>
        <p:txBody>
          <a:bodyPr wrap="none" anchor="ctr"/>
          <a:lstStyle/>
          <a:p>
            <a:pPr marL="576262" lvl="1" indent="-342900"/>
            <a:r>
              <a:rPr lang="en-US" dirty="0" smtClean="0">
                <a:solidFill>
                  <a:schemeClr val="bg1"/>
                </a:solidFill>
              </a:rPr>
              <a:t>PDF</a:t>
            </a:r>
            <a:r>
              <a:rPr lang="en-US" dirty="0" smtClean="0">
                <a:solidFill>
                  <a:schemeClr val="bg1"/>
                </a:solidFill>
                <a:sym typeface="Wingdings" pitchFamily="2" charset="2"/>
              </a:rPr>
              <a:t> Unstructured</a:t>
            </a:r>
          </a:p>
          <a:p>
            <a:pPr marL="576262" lvl="1" indent="-342900"/>
            <a:r>
              <a:rPr lang="en-US" dirty="0" smtClean="0">
                <a:solidFill>
                  <a:schemeClr val="bg1"/>
                </a:solidFill>
                <a:sym typeface="Wingdings" pitchFamily="2" charset="2"/>
              </a:rPr>
              <a:t>E-mail  Unstructured</a:t>
            </a:r>
          </a:p>
          <a:p>
            <a:pPr marL="576262" lvl="1" indent="-342900"/>
            <a:r>
              <a:rPr lang="en-US" dirty="0" smtClean="0">
                <a:solidFill>
                  <a:schemeClr val="bg1"/>
                </a:solidFill>
                <a:sym typeface="Wingdings" pitchFamily="2" charset="2"/>
              </a:rPr>
              <a:t>Database tables  </a:t>
            </a:r>
            <a:r>
              <a:rPr lang="en-US" b="1" dirty="0" smtClean="0">
                <a:solidFill>
                  <a:schemeClr val="bg1"/>
                </a:solidFill>
                <a:sym typeface="Wingdings" pitchFamily="2" charset="2"/>
              </a:rPr>
              <a:t>Structured</a:t>
            </a:r>
          </a:p>
          <a:p>
            <a:pPr marL="576262" lvl="1" indent="-342900"/>
            <a:r>
              <a:rPr lang="en-US" dirty="0" smtClean="0">
                <a:solidFill>
                  <a:schemeClr val="bg1"/>
                </a:solidFill>
                <a:sym typeface="Wingdings" pitchFamily="2" charset="2"/>
              </a:rPr>
              <a:t>XML File  </a:t>
            </a:r>
            <a:r>
              <a:rPr lang="en-US" b="1" dirty="0" smtClean="0">
                <a:solidFill>
                  <a:schemeClr val="bg1"/>
                </a:solidFill>
                <a:sym typeface="Wingdings" pitchFamily="2" charset="2"/>
              </a:rPr>
              <a:t>Semi</a:t>
            </a:r>
            <a:r>
              <a:rPr lang="en-US" dirty="0" smtClean="0">
                <a:solidFill>
                  <a:schemeClr val="bg1"/>
                </a:solidFill>
                <a:sym typeface="Wingdings" pitchFamily="2" charset="2"/>
              </a:rPr>
              <a:t> </a:t>
            </a:r>
            <a:r>
              <a:rPr lang="en-US" b="1" dirty="0" smtClean="0">
                <a:solidFill>
                  <a:schemeClr val="bg1"/>
                </a:solidFill>
                <a:sym typeface="Wingdings" pitchFamily="2" charset="2"/>
              </a:rPr>
              <a:t>structured</a:t>
            </a:r>
            <a:endParaRPr lang="en-US" b="1" dirty="0" smtClean="0">
              <a:solidFill>
                <a:schemeClr val="bg1"/>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0387">
                                            <p:txEl>
                                              <p:pRg st="2" end="2"/>
                                            </p:txEl>
                                          </p:spTgt>
                                        </p:tgtEl>
                                        <p:attrNameLst>
                                          <p:attrName>style.visibility</p:attrName>
                                        </p:attrNameLst>
                                      </p:cBhvr>
                                      <p:to>
                                        <p:strVal val="visible"/>
                                      </p:to>
                                    </p:set>
                                    <p:animEffect transition="in" filter="wipe(down)">
                                      <p:cBhvr>
                                        <p:cTn id="10" dur="500"/>
                                        <p:tgtEl>
                                          <p:spTgt spid="400387">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0387">
                                            <p:txEl>
                                              <p:pRg st="3" end="3"/>
                                            </p:txEl>
                                          </p:spTgt>
                                        </p:tgtEl>
                                        <p:attrNameLst>
                                          <p:attrName>style.visibility</p:attrName>
                                        </p:attrNameLst>
                                      </p:cBhvr>
                                      <p:to>
                                        <p:strVal val="visible"/>
                                      </p:to>
                                    </p:set>
                                    <p:animEffect transition="in" filter="wipe(down)">
                                      <p:cBhvr>
                                        <p:cTn id="13" dur="500"/>
                                        <p:tgtEl>
                                          <p:spTgt spid="400387">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0387">
                                            <p:txEl>
                                              <p:pRg st="4" end="4"/>
                                            </p:txEl>
                                          </p:spTgt>
                                        </p:tgtEl>
                                        <p:attrNameLst>
                                          <p:attrName>style.visibility</p:attrName>
                                        </p:attrNameLst>
                                      </p:cBhvr>
                                      <p:to>
                                        <p:strVal val="visible"/>
                                      </p:to>
                                    </p:set>
                                    <p:animEffect transition="in" filter="wipe(down)">
                                      <p:cBhvr>
                                        <p:cTn id="16" dur="500"/>
                                        <p:tgtEl>
                                          <p:spTgt spid="400387">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00387">
                                            <p:txEl>
                                              <p:pRg st="5" end="5"/>
                                            </p:txEl>
                                          </p:spTgt>
                                        </p:tgtEl>
                                        <p:attrNameLst>
                                          <p:attrName>style.visibility</p:attrName>
                                        </p:attrNameLst>
                                      </p:cBhvr>
                                      <p:to>
                                        <p:strVal val="visible"/>
                                      </p:to>
                                    </p:set>
                                    <p:animEffect transition="in" filter="wipe(down)">
                                      <p:cBhvr>
                                        <p:cTn id="19" dur="500"/>
                                        <p:tgtEl>
                                          <p:spTgt spid="400387">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i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2400"/>
            <a:ext cx="89154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342">
              <a:lnSpc>
                <a:spcPct val="90000"/>
              </a:lnSpc>
            </a:pPr>
            <a:r>
              <a:rPr lang="en-US" sz="2800" dirty="0" smtClean="0">
                <a:latin typeface="Arial Narrow" pitchFamily="34" charset="0"/>
              </a:rPr>
              <a:t>Explosion of Data- A Single View to the Customer</a:t>
            </a:r>
            <a:endParaRPr lang="en-US" sz="2800" dirty="0">
              <a:latin typeface="Arial Narrow" pitchFamily="34" charset="0"/>
            </a:endParaRPr>
          </a:p>
        </p:txBody>
      </p:sp>
      <p:pic>
        <p:nvPicPr>
          <p:cNvPr id="8" name="Picture 7"/>
          <p:cNvPicPr>
            <a:picLocks noChangeAspect="1"/>
          </p:cNvPicPr>
          <p:nvPr/>
        </p:nvPicPr>
        <p:blipFill>
          <a:blip r:embed="rId3"/>
          <a:stretch>
            <a:fillRect/>
          </a:stretch>
        </p:blipFill>
        <p:spPr>
          <a:xfrm>
            <a:off x="3522133" y="1547802"/>
            <a:ext cx="2682875" cy="2476500"/>
          </a:xfrm>
          <a:prstGeom prst="rect">
            <a:avLst/>
          </a:prstGeom>
        </p:spPr>
      </p:pic>
      <p:sp>
        <p:nvSpPr>
          <p:cNvPr id="9" name="TextBox 8"/>
          <p:cNvSpPr txBox="1"/>
          <p:nvPr/>
        </p:nvSpPr>
        <p:spPr>
          <a:xfrm>
            <a:off x="4024826" y="3213734"/>
            <a:ext cx="186301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4"/>
          <a:stretch>
            <a:fillRect/>
          </a:stretch>
        </p:blipFill>
        <p:spPr>
          <a:xfrm>
            <a:off x="2728764" y="898485"/>
            <a:ext cx="791066" cy="275327"/>
          </a:xfrm>
          <a:prstGeom prst="rect">
            <a:avLst/>
          </a:prstGeom>
        </p:spPr>
      </p:pic>
      <p:pic>
        <p:nvPicPr>
          <p:cNvPr id="11" name="Picture 10"/>
          <p:cNvPicPr>
            <a:picLocks noChangeAspect="1"/>
          </p:cNvPicPr>
          <p:nvPr/>
        </p:nvPicPr>
        <p:blipFill>
          <a:blip r:embed="rId5"/>
          <a:stretch>
            <a:fillRect/>
          </a:stretch>
        </p:blipFill>
        <p:spPr>
          <a:xfrm>
            <a:off x="1415685" y="1461563"/>
            <a:ext cx="504461" cy="451878"/>
          </a:xfrm>
          <a:prstGeom prst="rect">
            <a:avLst/>
          </a:prstGeom>
        </p:spPr>
      </p:pic>
      <p:pic>
        <p:nvPicPr>
          <p:cNvPr id="12" name="Picture 11"/>
          <p:cNvPicPr>
            <a:picLocks noChangeAspect="1"/>
          </p:cNvPicPr>
          <p:nvPr/>
        </p:nvPicPr>
        <p:blipFill>
          <a:blip r:embed="rId6"/>
          <a:stretch>
            <a:fillRect/>
          </a:stretch>
        </p:blipFill>
        <p:spPr>
          <a:xfrm>
            <a:off x="1765803" y="1045124"/>
            <a:ext cx="855898" cy="342900"/>
          </a:xfrm>
          <a:prstGeom prst="rect">
            <a:avLst/>
          </a:prstGeom>
        </p:spPr>
      </p:pic>
      <p:sp>
        <p:nvSpPr>
          <p:cNvPr id="13" name="Oval 12"/>
          <p:cNvSpPr/>
          <p:nvPr/>
        </p:nvSpPr>
        <p:spPr>
          <a:xfrm>
            <a:off x="2484119" y="1476924"/>
            <a:ext cx="926394"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3246967" y="2286000"/>
            <a:ext cx="1018118"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682875" y="3491104"/>
            <a:ext cx="936819"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764100" y="3022601"/>
            <a:ext cx="926394"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3026833" y="1173812"/>
            <a:ext cx="97463"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325159" y="1326212"/>
            <a:ext cx="294627"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920145" y="1702863"/>
            <a:ext cx="563973"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408596" y="4024302"/>
            <a:ext cx="732665"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482202" y="4508501"/>
            <a:ext cx="926394"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6429288" y="1423463"/>
            <a:ext cx="926394"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582412" y="2183604"/>
            <a:ext cx="98254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7057586" y="3022601"/>
            <a:ext cx="926394"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6277947" y="4508501"/>
            <a:ext cx="926394"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582413" y="4024302"/>
            <a:ext cx="695534"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6112220" y="3502408"/>
            <a:ext cx="936819"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7"/>
          <a:stretch>
            <a:fillRect/>
          </a:stretch>
        </p:blipFill>
        <p:spPr>
          <a:xfrm>
            <a:off x="742950" y="2780153"/>
            <a:ext cx="895447" cy="267849"/>
          </a:xfrm>
          <a:prstGeom prst="rect">
            <a:avLst/>
          </a:prstGeom>
        </p:spPr>
      </p:pic>
      <p:pic>
        <p:nvPicPr>
          <p:cNvPr id="53" name="Picture 52"/>
          <p:cNvPicPr>
            <a:picLocks noChangeAspect="1"/>
          </p:cNvPicPr>
          <p:nvPr/>
        </p:nvPicPr>
        <p:blipFill>
          <a:blip r:embed="rId8"/>
          <a:stretch>
            <a:fillRect/>
          </a:stretch>
        </p:blipFill>
        <p:spPr>
          <a:xfrm>
            <a:off x="472187" y="3264085"/>
            <a:ext cx="941943" cy="523497"/>
          </a:xfrm>
          <a:prstGeom prst="rect">
            <a:avLst/>
          </a:prstGeom>
        </p:spPr>
      </p:pic>
      <p:cxnSp>
        <p:nvCxnSpPr>
          <p:cNvPr id="54" name="Straight Connector 53"/>
          <p:cNvCxnSpPr/>
          <p:nvPr/>
        </p:nvCxnSpPr>
        <p:spPr>
          <a:xfrm>
            <a:off x="1201830" y="3059623"/>
            <a:ext cx="563973"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229348" y="3453002"/>
            <a:ext cx="534752"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9"/>
          <a:stretch>
            <a:fillRect/>
          </a:stretch>
        </p:blipFill>
        <p:spPr>
          <a:xfrm>
            <a:off x="1215742" y="4812399"/>
            <a:ext cx="707725" cy="303807"/>
          </a:xfrm>
          <a:prstGeom prst="rect">
            <a:avLst/>
          </a:prstGeom>
        </p:spPr>
      </p:pic>
      <p:pic>
        <p:nvPicPr>
          <p:cNvPr id="60" name="Picture 59"/>
          <p:cNvPicPr>
            <a:picLocks noChangeAspect="1"/>
          </p:cNvPicPr>
          <p:nvPr/>
        </p:nvPicPr>
        <p:blipFill>
          <a:blip r:embed="rId10"/>
          <a:stretch>
            <a:fillRect/>
          </a:stretch>
        </p:blipFill>
        <p:spPr>
          <a:xfrm>
            <a:off x="1262789" y="5259954"/>
            <a:ext cx="903209" cy="371097"/>
          </a:xfrm>
          <a:prstGeom prst="rect">
            <a:avLst/>
          </a:prstGeom>
        </p:spPr>
      </p:pic>
      <p:pic>
        <p:nvPicPr>
          <p:cNvPr id="61" name="Picture 60"/>
          <p:cNvPicPr>
            <a:picLocks noChangeAspect="1"/>
          </p:cNvPicPr>
          <p:nvPr/>
        </p:nvPicPr>
        <p:blipFill>
          <a:blip r:embed="rId11"/>
          <a:stretch>
            <a:fillRect/>
          </a:stretch>
        </p:blipFill>
        <p:spPr>
          <a:xfrm>
            <a:off x="2358614" y="5579577"/>
            <a:ext cx="585670" cy="419774"/>
          </a:xfrm>
          <a:prstGeom prst="rect">
            <a:avLst/>
          </a:prstGeom>
        </p:spPr>
      </p:pic>
      <p:cxnSp>
        <p:nvCxnSpPr>
          <p:cNvPr id="62" name="Straight Connector 61"/>
          <p:cNvCxnSpPr/>
          <p:nvPr/>
        </p:nvCxnSpPr>
        <p:spPr>
          <a:xfrm flipV="1">
            <a:off x="1907542" y="4923410"/>
            <a:ext cx="534752"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2165997" y="5206362"/>
            <a:ext cx="40182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670941" y="5382003"/>
            <a:ext cx="233183"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2"/>
          <a:stretch>
            <a:fillRect/>
          </a:stretch>
        </p:blipFill>
        <p:spPr>
          <a:xfrm>
            <a:off x="8626475" y="3048000"/>
            <a:ext cx="316442" cy="292100"/>
          </a:xfrm>
          <a:prstGeom prst="rect">
            <a:avLst/>
          </a:prstGeom>
        </p:spPr>
      </p:pic>
      <p:pic>
        <p:nvPicPr>
          <p:cNvPr id="69" name="Picture 68"/>
          <p:cNvPicPr>
            <a:picLocks noChangeAspect="1"/>
          </p:cNvPicPr>
          <p:nvPr/>
        </p:nvPicPr>
        <p:blipFill>
          <a:blip r:embed="rId13"/>
          <a:stretch>
            <a:fillRect/>
          </a:stretch>
        </p:blipFill>
        <p:spPr>
          <a:xfrm>
            <a:off x="7608359" y="1204509"/>
            <a:ext cx="915730" cy="155455"/>
          </a:xfrm>
          <a:prstGeom prst="rect">
            <a:avLst/>
          </a:prstGeom>
        </p:spPr>
      </p:pic>
      <p:pic>
        <p:nvPicPr>
          <p:cNvPr id="70" name="Picture 69"/>
          <p:cNvPicPr>
            <a:picLocks noChangeAspect="1"/>
          </p:cNvPicPr>
          <p:nvPr/>
        </p:nvPicPr>
        <p:blipFill>
          <a:blip r:embed="rId14"/>
          <a:stretch>
            <a:fillRect/>
          </a:stretch>
        </p:blipFill>
        <p:spPr>
          <a:xfrm>
            <a:off x="7950824" y="1391101"/>
            <a:ext cx="669573" cy="618067"/>
          </a:xfrm>
          <a:prstGeom prst="rect">
            <a:avLst/>
          </a:prstGeom>
        </p:spPr>
      </p:pic>
      <p:pic>
        <p:nvPicPr>
          <p:cNvPr id="71" name="Picture 70"/>
          <p:cNvPicPr>
            <a:picLocks noChangeAspect="1"/>
          </p:cNvPicPr>
          <p:nvPr/>
        </p:nvPicPr>
        <p:blipFill>
          <a:blip r:embed="rId15"/>
          <a:stretch>
            <a:fillRect/>
          </a:stretch>
        </p:blipFill>
        <p:spPr>
          <a:xfrm>
            <a:off x="6982839" y="869473"/>
            <a:ext cx="524185" cy="304338"/>
          </a:xfrm>
          <a:prstGeom prst="rect">
            <a:avLst/>
          </a:prstGeom>
        </p:spPr>
      </p:pic>
      <p:cxnSp>
        <p:nvCxnSpPr>
          <p:cNvPr id="72" name="Straight Connector 71"/>
          <p:cNvCxnSpPr>
            <a:endCxn id="71" idx="2"/>
          </p:cNvCxnSpPr>
          <p:nvPr/>
        </p:nvCxnSpPr>
        <p:spPr>
          <a:xfrm flipV="1">
            <a:off x="7073695" y="1173811"/>
            <a:ext cx="171236"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7324414" y="1402411"/>
            <a:ext cx="4628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7383198" y="1700134"/>
            <a:ext cx="59514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6"/>
          <a:stretch>
            <a:fillRect/>
          </a:stretch>
        </p:blipFill>
        <p:spPr>
          <a:xfrm>
            <a:off x="7355682" y="5481262"/>
            <a:ext cx="894292" cy="299576"/>
          </a:xfrm>
          <a:prstGeom prst="rect">
            <a:avLst/>
          </a:prstGeom>
        </p:spPr>
      </p:pic>
      <p:pic>
        <p:nvPicPr>
          <p:cNvPr id="80" name="Picture 79"/>
          <p:cNvPicPr>
            <a:picLocks noChangeAspect="1"/>
          </p:cNvPicPr>
          <p:nvPr/>
        </p:nvPicPr>
        <p:blipFill>
          <a:blip r:embed="rId17"/>
          <a:stretch>
            <a:fillRect/>
          </a:stretch>
        </p:blipFill>
        <p:spPr>
          <a:xfrm>
            <a:off x="7677150" y="4847381"/>
            <a:ext cx="921808" cy="456859"/>
          </a:xfrm>
          <a:prstGeom prst="rect">
            <a:avLst/>
          </a:prstGeom>
        </p:spPr>
      </p:pic>
      <p:pic>
        <p:nvPicPr>
          <p:cNvPr id="81" name="Picture 80"/>
          <p:cNvPicPr>
            <a:picLocks noChangeAspect="1"/>
          </p:cNvPicPr>
          <p:nvPr/>
        </p:nvPicPr>
        <p:blipFill>
          <a:blip r:embed="rId18"/>
          <a:stretch>
            <a:fillRect/>
          </a:stretch>
        </p:blipFill>
        <p:spPr>
          <a:xfrm>
            <a:off x="6566872" y="5748220"/>
            <a:ext cx="780078" cy="384663"/>
          </a:xfrm>
          <a:prstGeom prst="rect">
            <a:avLst/>
          </a:prstGeom>
        </p:spPr>
      </p:pic>
      <p:cxnSp>
        <p:nvCxnSpPr>
          <p:cNvPr id="82" name="Straight Connector 81"/>
          <p:cNvCxnSpPr/>
          <p:nvPr/>
        </p:nvCxnSpPr>
        <p:spPr>
          <a:xfrm flipV="1">
            <a:off x="8011496" y="3225800"/>
            <a:ext cx="59514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9"/>
          <a:stretch>
            <a:fillRect/>
          </a:stretch>
        </p:blipFill>
        <p:spPr>
          <a:xfrm>
            <a:off x="8524089" y="3571360"/>
            <a:ext cx="568656" cy="250343"/>
          </a:xfrm>
          <a:prstGeom prst="rect">
            <a:avLst/>
          </a:prstGeom>
        </p:spPr>
      </p:pic>
      <p:cxnSp>
        <p:nvCxnSpPr>
          <p:cNvPr id="84" name="Straight Connector 83"/>
          <p:cNvCxnSpPr>
            <a:endCxn id="83" idx="1"/>
          </p:cNvCxnSpPr>
          <p:nvPr/>
        </p:nvCxnSpPr>
        <p:spPr>
          <a:xfrm>
            <a:off x="8031334" y="3571361"/>
            <a:ext cx="492755"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209452" y="4900671"/>
            <a:ext cx="59514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113144" y="5281671"/>
            <a:ext cx="59514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69711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sz="quarter" idx="10"/>
          </p:nvPr>
        </p:nvSpPr>
        <p:spPr>
          <a:xfrm>
            <a:off x="341312" y="1255713"/>
            <a:ext cx="9031287" cy="4306887"/>
          </a:xfrm>
        </p:spPr>
        <p:txBody>
          <a:bodyPr/>
          <a:lstStyle/>
          <a:p>
            <a:r>
              <a:rPr lang="en-US" dirty="0" smtClean="0"/>
              <a:t>What’s Big Data?</a:t>
            </a:r>
          </a:p>
          <a:p>
            <a:r>
              <a:rPr lang="en-US" altLang="en-US" dirty="0" smtClean="0"/>
              <a:t> </a:t>
            </a:r>
            <a:r>
              <a:rPr lang="en-US" dirty="0" smtClean="0"/>
              <a:t>Big Data: 3V’s</a:t>
            </a:r>
            <a:endParaRPr lang="en-US" altLang="en-US" dirty="0" smtClean="0"/>
          </a:p>
          <a:p>
            <a:r>
              <a:rPr lang="en-US" altLang="en-US" dirty="0" smtClean="0"/>
              <a:t> Explosion of Data</a:t>
            </a:r>
          </a:p>
          <a:p>
            <a:r>
              <a:rPr lang="en-US" altLang="en-US" dirty="0" smtClean="0"/>
              <a:t>What’s driving Big Data</a:t>
            </a:r>
          </a:p>
          <a:p>
            <a:r>
              <a:rPr lang="en-US" dirty="0" smtClean="0"/>
              <a:t>Applications for Big Data Analytics</a:t>
            </a:r>
            <a:endParaRPr lang="en-US" altLang="en-US" dirty="0" smtClean="0"/>
          </a:p>
          <a:p>
            <a:r>
              <a:rPr lang="en-US" altLang="en-US" dirty="0" smtClean="0"/>
              <a:t>Big Data Use Cases</a:t>
            </a:r>
          </a:p>
          <a:p>
            <a:r>
              <a:rPr lang="en-US" dirty="0" smtClean="0"/>
              <a:t>Benefits of Big Data</a:t>
            </a:r>
          </a:p>
          <a:p>
            <a:r>
              <a:rPr lang="en-US" altLang="en-US" dirty="0" smtClean="0"/>
              <a:t> Q &amp; A</a:t>
            </a:r>
          </a:p>
          <a:p>
            <a:endParaRPr lang="en-US" dirty="0"/>
          </a:p>
        </p:txBody>
      </p:sp>
    </p:spTree>
    <p:extLst>
      <p:ext uri="{BB962C8B-B14F-4D97-AF65-F5344CB8AC3E}">
        <p14:creationId xmlns:p14="http://schemas.microsoft.com/office/powerpoint/2010/main" xmlns="" val="3200048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9" cy="801924"/>
          </a:xfrm>
        </p:spPr>
        <p:txBody>
          <a:bodyPr>
            <a:normAutofit/>
          </a:bodyPr>
          <a:lstStyle/>
          <a:p>
            <a:r>
              <a:rPr lang="en-US" dirty="0" smtClean="0"/>
              <a:t>Explosion of Data(continued)- The Model Has Changed…</a:t>
            </a:r>
            <a:endParaRPr lang="en-US" dirty="0"/>
          </a:p>
        </p:txBody>
      </p:sp>
      <p:sp>
        <p:nvSpPr>
          <p:cNvPr id="3" name="Content Placeholder 2"/>
          <p:cNvSpPr>
            <a:spLocks noGrp="1"/>
          </p:cNvSpPr>
          <p:nvPr>
            <p:ph idx="1"/>
          </p:nvPr>
        </p:nvSpPr>
        <p:spPr>
          <a:xfrm>
            <a:off x="381000" y="990599"/>
            <a:ext cx="8823187" cy="691503"/>
          </a:xfrm>
        </p:spPr>
        <p:txBody>
          <a:bodyPr>
            <a:normAutofit lnSpcReduction="10000"/>
          </a:bodyPr>
          <a:lstStyle/>
          <a:p>
            <a:endParaRPr lang="en-US" b="1" dirty="0" smtClean="0">
              <a:solidFill>
                <a:srgbClr val="800000"/>
              </a:solidFill>
            </a:endParaRPr>
          </a:p>
          <a:p>
            <a:r>
              <a:rPr lang="en-US" b="1" dirty="0" smtClean="0">
                <a:solidFill>
                  <a:srgbClr val="800000"/>
                </a:solidFill>
              </a:rPr>
              <a:t>The </a:t>
            </a:r>
            <a:r>
              <a:rPr lang="en-US" b="1" dirty="0">
                <a:solidFill>
                  <a:srgbClr val="800000"/>
                </a:solidFill>
              </a:rPr>
              <a:t>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473" y="2885360"/>
            <a:ext cx="1079182" cy="928795"/>
          </a:xfrm>
          <a:prstGeom prst="rect">
            <a:avLst/>
          </a:prstGeom>
        </p:spPr>
      </p:pic>
      <p:pic>
        <p:nvPicPr>
          <p:cNvPr id="5" name="Picture 4"/>
          <p:cNvPicPr>
            <a:picLocks noChangeAspect="1"/>
          </p:cNvPicPr>
          <p:nvPr/>
        </p:nvPicPr>
        <p:blipFill>
          <a:blip r:embed="rId3"/>
          <a:stretch>
            <a:fillRect/>
          </a:stretch>
        </p:blipFill>
        <p:spPr>
          <a:xfrm>
            <a:off x="1981373" y="2885360"/>
            <a:ext cx="963987" cy="889149"/>
          </a:xfrm>
          <a:prstGeom prst="rect">
            <a:avLst/>
          </a:prstGeom>
        </p:spPr>
      </p:pic>
      <p:sp>
        <p:nvSpPr>
          <p:cNvPr id="6" name="TextBox 5"/>
          <p:cNvSpPr txBox="1"/>
          <p:nvPr/>
        </p:nvSpPr>
        <p:spPr>
          <a:xfrm>
            <a:off x="447916" y="2425101"/>
            <a:ext cx="8823249" cy="384721"/>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5278901" y="2794433"/>
            <a:ext cx="1356174" cy="929560"/>
          </a:xfrm>
          <a:prstGeom prst="rect">
            <a:avLst/>
          </a:prstGeom>
        </p:spPr>
      </p:pic>
      <p:sp>
        <p:nvSpPr>
          <p:cNvPr id="11" name="Right Arrow 10"/>
          <p:cNvSpPr/>
          <p:nvPr/>
        </p:nvSpPr>
        <p:spPr>
          <a:xfrm>
            <a:off x="3124657" y="3078202"/>
            <a:ext cx="191594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447916" y="4261067"/>
            <a:ext cx="8360275" cy="1381096"/>
            <a:chOff x="413460" y="4565868"/>
            <a:chExt cx="7717177" cy="1381096"/>
          </a:xfrm>
        </p:grpSpPr>
        <p:pic>
          <p:nvPicPr>
            <p:cNvPr id="8" name="Picture 7" descr="Screen shot 2013-01-13 at 5.50.25 P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84721"/>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Tree>
    <p:extLst>
      <p:ext uri="{BB962C8B-B14F-4D97-AF65-F5344CB8AC3E}">
        <p14:creationId xmlns:p14="http://schemas.microsoft.com/office/powerpoint/2010/main" xmlns=""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4382" y="1945774"/>
            <a:ext cx="5601060" cy="3864239"/>
          </a:xfrm>
          <a:prstGeom prst="rect">
            <a:avLst/>
          </a:prstGeom>
        </p:spPr>
      </p:pic>
      <p:grpSp>
        <p:nvGrpSpPr>
          <p:cNvPr id="3" name="Group 2"/>
          <p:cNvGrpSpPr/>
          <p:nvPr/>
        </p:nvGrpSpPr>
        <p:grpSpPr>
          <a:xfrm>
            <a:off x="2390903" y="4191950"/>
            <a:ext cx="7206990" cy="1261884"/>
            <a:chOff x="2206987" y="4191949"/>
            <a:chExt cx="6652606" cy="1261884"/>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465742" cy="1261884"/>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204209" y="1960356"/>
            <a:ext cx="7101338" cy="1554272"/>
            <a:chOff x="2034655" y="1960356"/>
            <a:chExt cx="6555081" cy="1554272"/>
          </a:xfrm>
        </p:grpSpPr>
        <p:sp>
          <p:nvSpPr>
            <p:cNvPr id="11" name="TextBox 10"/>
            <p:cNvSpPr txBox="1"/>
            <p:nvPr/>
          </p:nvSpPr>
          <p:spPr>
            <a:xfrm>
              <a:off x="4508441" y="1960356"/>
              <a:ext cx="4081295" cy="1554272"/>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is really innovative behind the Big Data buzz word ?</a:t>
            </a:r>
            <a:endParaRPr lang="en-IN" dirty="0" smtClean="0"/>
          </a:p>
        </p:txBody>
      </p:sp>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sp>
        <p:nvSpPr>
          <p:cNvPr id="5" name="Rounded Rectangle 24"/>
          <p:cNvSpPr/>
          <p:nvPr/>
        </p:nvSpPr>
        <p:spPr>
          <a:xfrm>
            <a:off x="850900" y="914400"/>
            <a:ext cx="8405813" cy="1554480"/>
          </a:xfrm>
          <a:prstGeom prst="round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6"/>
          <p:cNvSpPr/>
          <p:nvPr/>
        </p:nvSpPr>
        <p:spPr>
          <a:xfrm rot="16200000" flipH="1">
            <a:off x="4274663" y="-2509361"/>
            <a:ext cx="1558292" cy="8405816"/>
          </a:xfrm>
          <a:custGeom>
            <a:avLst/>
            <a:gdLst>
              <a:gd name="connsiteX0" fmla="*/ 0 w 1558292"/>
              <a:gd name="connsiteY0" fmla="*/ 259721 h 9217026"/>
              <a:gd name="connsiteX1" fmla="*/ 76071 w 1558292"/>
              <a:gd name="connsiteY1" fmla="*/ 76071 h 9217026"/>
              <a:gd name="connsiteX2" fmla="*/ 259722 w 1558292"/>
              <a:gd name="connsiteY2" fmla="*/ 1 h 9217026"/>
              <a:gd name="connsiteX3" fmla="*/ 1298571 w 1558292"/>
              <a:gd name="connsiteY3" fmla="*/ 0 h 9217026"/>
              <a:gd name="connsiteX4" fmla="*/ 1482221 w 1558292"/>
              <a:gd name="connsiteY4" fmla="*/ 76071 h 9217026"/>
              <a:gd name="connsiteX5" fmla="*/ 1558291 w 1558292"/>
              <a:gd name="connsiteY5" fmla="*/ 259722 h 9217026"/>
              <a:gd name="connsiteX6" fmla="*/ 1558292 w 1558292"/>
              <a:gd name="connsiteY6" fmla="*/ 8957305 h 9217026"/>
              <a:gd name="connsiteX7" fmla="*/ 1482221 w 1558292"/>
              <a:gd name="connsiteY7" fmla="*/ 9140956 h 9217026"/>
              <a:gd name="connsiteX8" fmla="*/ 1298570 w 1558292"/>
              <a:gd name="connsiteY8" fmla="*/ 9217026 h 9217026"/>
              <a:gd name="connsiteX9" fmla="*/ 259721 w 1558292"/>
              <a:gd name="connsiteY9" fmla="*/ 9217026 h 9217026"/>
              <a:gd name="connsiteX10" fmla="*/ 76071 w 1558292"/>
              <a:gd name="connsiteY10" fmla="*/ 9140955 h 9217026"/>
              <a:gd name="connsiteX11" fmla="*/ 1 w 1558292"/>
              <a:gd name="connsiteY11" fmla="*/ 8957304 h 9217026"/>
              <a:gd name="connsiteX12" fmla="*/ 0 w 1558292"/>
              <a:gd name="connsiteY12" fmla="*/ 259721 h 9217026"/>
              <a:gd name="connsiteX0" fmla="*/ 259721 w 1558292"/>
              <a:gd name="connsiteY0" fmla="*/ 9217026 h 9308466"/>
              <a:gd name="connsiteX1" fmla="*/ 76071 w 1558292"/>
              <a:gd name="connsiteY1" fmla="*/ 9140955 h 9308466"/>
              <a:gd name="connsiteX2" fmla="*/ 1 w 1558292"/>
              <a:gd name="connsiteY2" fmla="*/ 8957304 h 9308466"/>
              <a:gd name="connsiteX3" fmla="*/ 0 w 1558292"/>
              <a:gd name="connsiteY3" fmla="*/ 259721 h 9308466"/>
              <a:gd name="connsiteX4" fmla="*/ 76071 w 1558292"/>
              <a:gd name="connsiteY4" fmla="*/ 76071 h 9308466"/>
              <a:gd name="connsiteX5" fmla="*/ 259722 w 1558292"/>
              <a:gd name="connsiteY5" fmla="*/ 1 h 9308466"/>
              <a:gd name="connsiteX6" fmla="*/ 1298571 w 1558292"/>
              <a:gd name="connsiteY6" fmla="*/ 0 h 9308466"/>
              <a:gd name="connsiteX7" fmla="*/ 1482221 w 1558292"/>
              <a:gd name="connsiteY7" fmla="*/ 76071 h 9308466"/>
              <a:gd name="connsiteX8" fmla="*/ 1558291 w 1558292"/>
              <a:gd name="connsiteY8" fmla="*/ 259722 h 9308466"/>
              <a:gd name="connsiteX9" fmla="*/ 1558292 w 1558292"/>
              <a:gd name="connsiteY9" fmla="*/ 8957305 h 9308466"/>
              <a:gd name="connsiteX10" fmla="*/ 1482221 w 1558292"/>
              <a:gd name="connsiteY10" fmla="*/ 9140956 h 9308466"/>
              <a:gd name="connsiteX11" fmla="*/ 1298570 w 1558292"/>
              <a:gd name="connsiteY11" fmla="*/ 9217026 h 9308466"/>
              <a:gd name="connsiteX12" fmla="*/ 351161 w 1558292"/>
              <a:gd name="connsiteY12" fmla="*/ 9308466 h 9308466"/>
              <a:gd name="connsiteX0" fmla="*/ 259721 w 1558292"/>
              <a:gd name="connsiteY0" fmla="*/ 9217026 h 9217027"/>
              <a:gd name="connsiteX1" fmla="*/ 76071 w 1558292"/>
              <a:gd name="connsiteY1" fmla="*/ 9140955 h 9217027"/>
              <a:gd name="connsiteX2" fmla="*/ 1 w 1558292"/>
              <a:gd name="connsiteY2" fmla="*/ 8957304 h 9217027"/>
              <a:gd name="connsiteX3" fmla="*/ 0 w 1558292"/>
              <a:gd name="connsiteY3" fmla="*/ 259721 h 9217027"/>
              <a:gd name="connsiteX4" fmla="*/ 76071 w 1558292"/>
              <a:gd name="connsiteY4" fmla="*/ 76071 h 9217027"/>
              <a:gd name="connsiteX5" fmla="*/ 259722 w 1558292"/>
              <a:gd name="connsiteY5" fmla="*/ 1 h 9217027"/>
              <a:gd name="connsiteX6" fmla="*/ 1298571 w 1558292"/>
              <a:gd name="connsiteY6" fmla="*/ 0 h 9217027"/>
              <a:gd name="connsiteX7" fmla="*/ 1482221 w 1558292"/>
              <a:gd name="connsiteY7" fmla="*/ 76071 h 9217027"/>
              <a:gd name="connsiteX8" fmla="*/ 1558291 w 1558292"/>
              <a:gd name="connsiteY8" fmla="*/ 259722 h 9217027"/>
              <a:gd name="connsiteX9" fmla="*/ 1558292 w 1558292"/>
              <a:gd name="connsiteY9" fmla="*/ 8957305 h 9217027"/>
              <a:gd name="connsiteX10" fmla="*/ 1482221 w 1558292"/>
              <a:gd name="connsiteY10" fmla="*/ 9140956 h 9217027"/>
              <a:gd name="connsiteX11" fmla="*/ 1298570 w 1558292"/>
              <a:gd name="connsiteY11" fmla="*/ 9217026 h 9217027"/>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11" fmla="*/ 1469280 w 1558292"/>
              <a:gd name="connsiteY11" fmla="*/ 9147472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0" fmla="*/ 76071 w 1558292"/>
              <a:gd name="connsiteY0" fmla="*/ 9140955 h 9140955"/>
              <a:gd name="connsiteX1" fmla="*/ 1 w 1558292"/>
              <a:gd name="connsiteY1" fmla="*/ 8957304 h 9140955"/>
              <a:gd name="connsiteX2" fmla="*/ 0 w 1558292"/>
              <a:gd name="connsiteY2" fmla="*/ 259721 h 9140955"/>
              <a:gd name="connsiteX3" fmla="*/ 76071 w 1558292"/>
              <a:gd name="connsiteY3" fmla="*/ 76071 h 9140955"/>
              <a:gd name="connsiteX4" fmla="*/ 259722 w 1558292"/>
              <a:gd name="connsiteY4" fmla="*/ 1 h 9140955"/>
              <a:gd name="connsiteX5" fmla="*/ 1298571 w 1558292"/>
              <a:gd name="connsiteY5" fmla="*/ 0 h 9140955"/>
              <a:gd name="connsiteX6" fmla="*/ 1482221 w 1558292"/>
              <a:gd name="connsiteY6" fmla="*/ 76071 h 9140955"/>
              <a:gd name="connsiteX7" fmla="*/ 1558291 w 1558292"/>
              <a:gd name="connsiteY7" fmla="*/ 259722 h 9140955"/>
              <a:gd name="connsiteX8" fmla="*/ 1558292 w 1558292"/>
              <a:gd name="connsiteY8" fmla="*/ 8957305 h 9140955"/>
              <a:gd name="connsiteX0" fmla="*/ 1 w 1558292"/>
              <a:gd name="connsiteY0" fmla="*/ 8957304 h 8957305"/>
              <a:gd name="connsiteX1" fmla="*/ 0 w 1558292"/>
              <a:gd name="connsiteY1" fmla="*/ 259721 h 8957305"/>
              <a:gd name="connsiteX2" fmla="*/ 76071 w 1558292"/>
              <a:gd name="connsiteY2" fmla="*/ 76071 h 8957305"/>
              <a:gd name="connsiteX3" fmla="*/ 259722 w 1558292"/>
              <a:gd name="connsiteY3" fmla="*/ 1 h 8957305"/>
              <a:gd name="connsiteX4" fmla="*/ 1298571 w 1558292"/>
              <a:gd name="connsiteY4" fmla="*/ 0 h 8957305"/>
              <a:gd name="connsiteX5" fmla="*/ 1482221 w 1558292"/>
              <a:gd name="connsiteY5" fmla="*/ 76071 h 8957305"/>
              <a:gd name="connsiteX6" fmla="*/ 1558291 w 1558292"/>
              <a:gd name="connsiteY6" fmla="*/ 259722 h 8957305"/>
              <a:gd name="connsiteX7" fmla="*/ 1558292 w 1558292"/>
              <a:gd name="connsiteY7" fmla="*/ 8957305 h 8957305"/>
              <a:gd name="connsiteX0" fmla="*/ 1 w 1558292"/>
              <a:gd name="connsiteY0" fmla="*/ 9217030 h 9217030"/>
              <a:gd name="connsiteX1" fmla="*/ 0 w 1558292"/>
              <a:gd name="connsiteY1" fmla="*/ 259721 h 9217030"/>
              <a:gd name="connsiteX2" fmla="*/ 76071 w 1558292"/>
              <a:gd name="connsiteY2" fmla="*/ 76071 h 9217030"/>
              <a:gd name="connsiteX3" fmla="*/ 259722 w 1558292"/>
              <a:gd name="connsiteY3" fmla="*/ 1 h 9217030"/>
              <a:gd name="connsiteX4" fmla="*/ 1298571 w 1558292"/>
              <a:gd name="connsiteY4" fmla="*/ 0 h 9217030"/>
              <a:gd name="connsiteX5" fmla="*/ 1482221 w 1558292"/>
              <a:gd name="connsiteY5" fmla="*/ 76071 h 9217030"/>
              <a:gd name="connsiteX6" fmla="*/ 1558291 w 1558292"/>
              <a:gd name="connsiteY6" fmla="*/ 259722 h 9217030"/>
              <a:gd name="connsiteX7" fmla="*/ 1558292 w 1558292"/>
              <a:gd name="connsiteY7" fmla="*/ 8957305 h 921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92" h="9217030">
                <a:moveTo>
                  <a:pt x="1" y="9217030"/>
                </a:moveTo>
                <a:cubicBezTo>
                  <a:pt x="1" y="6317836"/>
                  <a:pt x="0" y="3158915"/>
                  <a:pt x="0" y="259721"/>
                </a:cubicBezTo>
                <a:cubicBezTo>
                  <a:pt x="0" y="190839"/>
                  <a:pt x="27364" y="124778"/>
                  <a:pt x="76071" y="76071"/>
                </a:cubicBezTo>
                <a:cubicBezTo>
                  <a:pt x="124778" y="27364"/>
                  <a:pt x="190839" y="1"/>
                  <a:pt x="259722" y="1"/>
                </a:cubicBezTo>
                <a:lnTo>
                  <a:pt x="1298571" y="0"/>
                </a:lnTo>
                <a:cubicBezTo>
                  <a:pt x="1367453" y="0"/>
                  <a:pt x="1433514" y="27364"/>
                  <a:pt x="1482221" y="76071"/>
                </a:cubicBezTo>
                <a:cubicBezTo>
                  <a:pt x="1530928" y="124778"/>
                  <a:pt x="1558291" y="190839"/>
                  <a:pt x="1558291" y="259722"/>
                </a:cubicBezTo>
                <a:cubicBezTo>
                  <a:pt x="1558291" y="3158916"/>
                  <a:pt x="1558292" y="6058111"/>
                  <a:pt x="1558292" y="8957305"/>
                </a:cubicBez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27"/>
          <p:cNvSpPr/>
          <p:nvPr/>
        </p:nvSpPr>
        <p:spPr>
          <a:xfrm>
            <a:off x="746396" y="4114800"/>
            <a:ext cx="6821637" cy="1817914"/>
          </a:xfrm>
          <a:prstGeom prst="round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26"/>
          <p:cNvSpPr/>
          <p:nvPr/>
        </p:nvSpPr>
        <p:spPr>
          <a:xfrm flipH="1">
            <a:off x="824773" y="2477299"/>
            <a:ext cx="8405813" cy="1674512"/>
          </a:xfrm>
          <a:prstGeom prst="round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0899" y="914400"/>
            <a:ext cx="6389588" cy="1569660"/>
          </a:xfrm>
          <a:prstGeom prst="rect">
            <a:avLst/>
          </a:prstGeom>
        </p:spPr>
        <p:txBody>
          <a:bodyPr wrap="square" lIns="0" rIns="0">
            <a:spAutoFit/>
          </a:bodyPr>
          <a:lstStyle/>
          <a:p>
            <a:pPr marL="679450" lvl="1" indent="-450850" defTabSz="714375" fontAlgn="base">
              <a:spcBef>
                <a:spcPts val="2400"/>
              </a:spcBef>
              <a:spcAft>
                <a:spcPct val="0"/>
              </a:spcAft>
              <a:buClr>
                <a:schemeClr val="accent4"/>
              </a:buClr>
              <a:defRPr/>
            </a:pPr>
            <a:r>
              <a:rPr lang="en-GB" sz="1800" b="1" dirty="0" err="1" smtClean="0">
                <a:solidFill>
                  <a:schemeClr val="accent2"/>
                </a:solidFill>
              </a:rPr>
              <a:t>Hadoop</a:t>
            </a:r>
            <a:r>
              <a:rPr lang="en-GB" sz="1800" b="1" dirty="0" smtClean="0">
                <a:solidFill>
                  <a:schemeClr val="accent2"/>
                </a:solidFill>
              </a:rPr>
              <a:t> &amp; Cloud</a:t>
            </a:r>
            <a:r>
              <a:rPr lang="en-GB" dirty="0" smtClean="0"/>
              <a:t> </a:t>
            </a:r>
            <a:r>
              <a:rPr lang="en-GB" sz="1800" dirty="0" smtClean="0"/>
              <a:t>: Low cost ways to store, manage and analyze massive volumes of data</a:t>
            </a:r>
          </a:p>
          <a:p>
            <a:pPr marL="679450" lvl="1" indent="-450850" defTabSz="714375" fontAlgn="base">
              <a:spcBef>
                <a:spcPts val="2400"/>
              </a:spcBef>
              <a:spcAft>
                <a:spcPct val="0"/>
              </a:spcAft>
              <a:buClr>
                <a:schemeClr val="accent4"/>
              </a:buClr>
              <a:defRPr/>
            </a:pPr>
            <a:r>
              <a:rPr lang="en-GB" sz="1800" b="1" dirty="0" smtClean="0">
                <a:solidFill>
                  <a:schemeClr val="accent2"/>
                </a:solidFill>
              </a:rPr>
              <a:t>No SQL</a:t>
            </a:r>
            <a:r>
              <a:rPr lang="en-GB" dirty="0" smtClean="0"/>
              <a:t> </a:t>
            </a:r>
            <a:r>
              <a:rPr lang="en-GB" sz="1800" dirty="0" smtClean="0"/>
              <a:t>: New ways to organize and analyze non-structured data</a:t>
            </a:r>
          </a:p>
        </p:txBody>
      </p:sp>
      <p:sp>
        <p:nvSpPr>
          <p:cNvPr id="11" name="Rectangle 10"/>
          <p:cNvSpPr/>
          <p:nvPr/>
        </p:nvSpPr>
        <p:spPr>
          <a:xfrm>
            <a:off x="1911896" y="2438400"/>
            <a:ext cx="7344816" cy="1554272"/>
          </a:xfrm>
          <a:prstGeom prst="rect">
            <a:avLst/>
          </a:prstGeom>
        </p:spPr>
        <p:txBody>
          <a:bodyPr wrap="square" lIns="0" rIns="0">
            <a:spAutoFit/>
          </a:bodyPr>
          <a:lstStyle/>
          <a:p>
            <a:pPr marL="679450" lvl="1" indent="-450850" defTabSz="714375" fontAlgn="base">
              <a:spcBef>
                <a:spcPts val="2400"/>
              </a:spcBef>
              <a:spcAft>
                <a:spcPct val="0"/>
              </a:spcAft>
              <a:buClr>
                <a:schemeClr val="accent4"/>
              </a:buClr>
              <a:defRPr/>
            </a:pPr>
            <a:r>
              <a:rPr lang="en-GB" sz="1800" b="1" dirty="0" smtClean="0">
                <a:solidFill>
                  <a:schemeClr val="accent2"/>
                </a:solidFill>
              </a:rPr>
              <a:t>Event Processing tools</a:t>
            </a:r>
            <a:r>
              <a:rPr lang="en-GB" b="1" dirty="0" smtClean="0">
                <a:solidFill>
                  <a:schemeClr val="accent2"/>
                </a:solidFill>
              </a:rPr>
              <a:t> </a:t>
            </a:r>
            <a:r>
              <a:rPr lang="en-GB" dirty="0" smtClean="0"/>
              <a:t>: </a:t>
            </a:r>
            <a:r>
              <a:rPr lang="en-GB" sz="1800" dirty="0" smtClean="0"/>
              <a:t>Ability to analyze and detect trends in real time streaming events (monitoring, Next Best Action, Fraud...)</a:t>
            </a:r>
          </a:p>
          <a:p>
            <a:pPr marL="679450" lvl="1" indent="-450850" defTabSz="714375" fontAlgn="base">
              <a:spcBef>
                <a:spcPts val="2400"/>
              </a:spcBef>
              <a:spcAft>
                <a:spcPct val="0"/>
              </a:spcAft>
              <a:buClr>
                <a:schemeClr val="accent4"/>
              </a:buClr>
              <a:defRPr/>
            </a:pPr>
            <a:r>
              <a:rPr lang="en-GB" sz="1800" b="1" dirty="0" smtClean="0">
                <a:solidFill>
                  <a:schemeClr val="accent2"/>
                </a:solidFill>
              </a:rPr>
              <a:t>In-memory technologies </a:t>
            </a:r>
            <a:r>
              <a:rPr lang="en-GB" sz="1800" dirty="0" smtClean="0"/>
              <a:t>: A new way to guarantee response time even for very complex calculations</a:t>
            </a:r>
          </a:p>
        </p:txBody>
      </p:sp>
      <p:sp>
        <p:nvSpPr>
          <p:cNvPr id="12" name="Rectangle 11"/>
          <p:cNvSpPr/>
          <p:nvPr/>
        </p:nvSpPr>
        <p:spPr>
          <a:xfrm>
            <a:off x="1016001" y="4204063"/>
            <a:ext cx="6739086" cy="1800493"/>
          </a:xfrm>
          <a:prstGeom prst="rect">
            <a:avLst/>
          </a:prstGeom>
        </p:spPr>
        <p:txBody>
          <a:bodyPr wrap="square" lIns="0" rIns="0">
            <a:spAutoFit/>
          </a:bodyPr>
          <a:lstStyle/>
          <a:p>
            <a:pPr marL="679450" lvl="1" indent="-450850" defTabSz="714375" fontAlgn="base">
              <a:spcBef>
                <a:spcPts val="2400"/>
              </a:spcBef>
              <a:spcAft>
                <a:spcPct val="0"/>
              </a:spcAft>
              <a:buClr>
                <a:schemeClr val="accent4"/>
              </a:buClr>
              <a:defRPr/>
            </a:pPr>
            <a:r>
              <a:rPr lang="en-GB" sz="1800" b="1" dirty="0" smtClean="0">
                <a:solidFill>
                  <a:schemeClr val="accent2"/>
                </a:solidFill>
              </a:rPr>
              <a:t>Explosion of Analytics usage </a:t>
            </a:r>
            <a:r>
              <a:rPr lang="en-GB" sz="1800" dirty="0" smtClean="0"/>
              <a:t>: R is open source, High performance statistics make them usable by every needed process</a:t>
            </a:r>
          </a:p>
          <a:p>
            <a:pPr marL="679450" lvl="1" indent="-450850" defTabSz="714375" fontAlgn="base">
              <a:spcBef>
                <a:spcPts val="2400"/>
              </a:spcBef>
              <a:spcAft>
                <a:spcPct val="0"/>
              </a:spcAft>
              <a:buClr>
                <a:schemeClr val="accent4"/>
              </a:buClr>
              <a:defRPr/>
            </a:pPr>
            <a:r>
              <a:rPr lang="en-GB" sz="1800" b="1" dirty="0" smtClean="0">
                <a:solidFill>
                  <a:schemeClr val="accent2"/>
                </a:solidFill>
              </a:rPr>
              <a:t>Multiple external data sources</a:t>
            </a:r>
            <a:r>
              <a:rPr lang="en-GB" b="1" dirty="0" smtClean="0">
                <a:solidFill>
                  <a:schemeClr val="accent2"/>
                </a:solidFill>
              </a:rPr>
              <a:t> </a:t>
            </a:r>
            <a:r>
              <a:rPr lang="en-GB" sz="1800" dirty="0" smtClean="0"/>
              <a:t>: Easier to tackle new data sources e.g. social media, traffic, GPS sensors, open data.</a:t>
            </a:r>
          </a:p>
        </p:txBody>
      </p:sp>
      <p:sp>
        <p:nvSpPr>
          <p:cNvPr id="13" name="Freeform 15"/>
          <p:cNvSpPr/>
          <p:nvPr/>
        </p:nvSpPr>
        <p:spPr>
          <a:xfrm rot="5400000">
            <a:off x="4245088" y="-853462"/>
            <a:ext cx="1665518" cy="8323263"/>
          </a:xfrm>
          <a:custGeom>
            <a:avLst/>
            <a:gdLst>
              <a:gd name="connsiteX0" fmla="*/ 0 w 1558292"/>
              <a:gd name="connsiteY0" fmla="*/ 259721 h 9217026"/>
              <a:gd name="connsiteX1" fmla="*/ 76071 w 1558292"/>
              <a:gd name="connsiteY1" fmla="*/ 76071 h 9217026"/>
              <a:gd name="connsiteX2" fmla="*/ 259722 w 1558292"/>
              <a:gd name="connsiteY2" fmla="*/ 1 h 9217026"/>
              <a:gd name="connsiteX3" fmla="*/ 1298571 w 1558292"/>
              <a:gd name="connsiteY3" fmla="*/ 0 h 9217026"/>
              <a:gd name="connsiteX4" fmla="*/ 1482221 w 1558292"/>
              <a:gd name="connsiteY4" fmla="*/ 76071 h 9217026"/>
              <a:gd name="connsiteX5" fmla="*/ 1558291 w 1558292"/>
              <a:gd name="connsiteY5" fmla="*/ 259722 h 9217026"/>
              <a:gd name="connsiteX6" fmla="*/ 1558292 w 1558292"/>
              <a:gd name="connsiteY6" fmla="*/ 8957305 h 9217026"/>
              <a:gd name="connsiteX7" fmla="*/ 1482221 w 1558292"/>
              <a:gd name="connsiteY7" fmla="*/ 9140956 h 9217026"/>
              <a:gd name="connsiteX8" fmla="*/ 1298570 w 1558292"/>
              <a:gd name="connsiteY8" fmla="*/ 9217026 h 9217026"/>
              <a:gd name="connsiteX9" fmla="*/ 259721 w 1558292"/>
              <a:gd name="connsiteY9" fmla="*/ 9217026 h 9217026"/>
              <a:gd name="connsiteX10" fmla="*/ 76071 w 1558292"/>
              <a:gd name="connsiteY10" fmla="*/ 9140955 h 9217026"/>
              <a:gd name="connsiteX11" fmla="*/ 1 w 1558292"/>
              <a:gd name="connsiteY11" fmla="*/ 8957304 h 9217026"/>
              <a:gd name="connsiteX12" fmla="*/ 0 w 1558292"/>
              <a:gd name="connsiteY12" fmla="*/ 259721 h 9217026"/>
              <a:gd name="connsiteX0" fmla="*/ 259721 w 1558292"/>
              <a:gd name="connsiteY0" fmla="*/ 9217026 h 9308466"/>
              <a:gd name="connsiteX1" fmla="*/ 76071 w 1558292"/>
              <a:gd name="connsiteY1" fmla="*/ 9140955 h 9308466"/>
              <a:gd name="connsiteX2" fmla="*/ 1 w 1558292"/>
              <a:gd name="connsiteY2" fmla="*/ 8957304 h 9308466"/>
              <a:gd name="connsiteX3" fmla="*/ 0 w 1558292"/>
              <a:gd name="connsiteY3" fmla="*/ 259721 h 9308466"/>
              <a:gd name="connsiteX4" fmla="*/ 76071 w 1558292"/>
              <a:gd name="connsiteY4" fmla="*/ 76071 h 9308466"/>
              <a:gd name="connsiteX5" fmla="*/ 259722 w 1558292"/>
              <a:gd name="connsiteY5" fmla="*/ 1 h 9308466"/>
              <a:gd name="connsiteX6" fmla="*/ 1298571 w 1558292"/>
              <a:gd name="connsiteY6" fmla="*/ 0 h 9308466"/>
              <a:gd name="connsiteX7" fmla="*/ 1482221 w 1558292"/>
              <a:gd name="connsiteY7" fmla="*/ 76071 h 9308466"/>
              <a:gd name="connsiteX8" fmla="*/ 1558291 w 1558292"/>
              <a:gd name="connsiteY8" fmla="*/ 259722 h 9308466"/>
              <a:gd name="connsiteX9" fmla="*/ 1558292 w 1558292"/>
              <a:gd name="connsiteY9" fmla="*/ 8957305 h 9308466"/>
              <a:gd name="connsiteX10" fmla="*/ 1482221 w 1558292"/>
              <a:gd name="connsiteY10" fmla="*/ 9140956 h 9308466"/>
              <a:gd name="connsiteX11" fmla="*/ 1298570 w 1558292"/>
              <a:gd name="connsiteY11" fmla="*/ 9217026 h 9308466"/>
              <a:gd name="connsiteX12" fmla="*/ 351161 w 1558292"/>
              <a:gd name="connsiteY12" fmla="*/ 9308466 h 9308466"/>
              <a:gd name="connsiteX0" fmla="*/ 259721 w 1558292"/>
              <a:gd name="connsiteY0" fmla="*/ 9217026 h 9217027"/>
              <a:gd name="connsiteX1" fmla="*/ 76071 w 1558292"/>
              <a:gd name="connsiteY1" fmla="*/ 9140955 h 9217027"/>
              <a:gd name="connsiteX2" fmla="*/ 1 w 1558292"/>
              <a:gd name="connsiteY2" fmla="*/ 8957304 h 9217027"/>
              <a:gd name="connsiteX3" fmla="*/ 0 w 1558292"/>
              <a:gd name="connsiteY3" fmla="*/ 259721 h 9217027"/>
              <a:gd name="connsiteX4" fmla="*/ 76071 w 1558292"/>
              <a:gd name="connsiteY4" fmla="*/ 76071 h 9217027"/>
              <a:gd name="connsiteX5" fmla="*/ 259722 w 1558292"/>
              <a:gd name="connsiteY5" fmla="*/ 1 h 9217027"/>
              <a:gd name="connsiteX6" fmla="*/ 1298571 w 1558292"/>
              <a:gd name="connsiteY6" fmla="*/ 0 h 9217027"/>
              <a:gd name="connsiteX7" fmla="*/ 1482221 w 1558292"/>
              <a:gd name="connsiteY7" fmla="*/ 76071 h 9217027"/>
              <a:gd name="connsiteX8" fmla="*/ 1558291 w 1558292"/>
              <a:gd name="connsiteY8" fmla="*/ 259722 h 9217027"/>
              <a:gd name="connsiteX9" fmla="*/ 1558292 w 1558292"/>
              <a:gd name="connsiteY9" fmla="*/ 8957305 h 9217027"/>
              <a:gd name="connsiteX10" fmla="*/ 1482221 w 1558292"/>
              <a:gd name="connsiteY10" fmla="*/ 9140956 h 9217027"/>
              <a:gd name="connsiteX11" fmla="*/ 1298570 w 1558292"/>
              <a:gd name="connsiteY11" fmla="*/ 9217026 h 9217027"/>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11" fmla="*/ 1469280 w 1558292"/>
              <a:gd name="connsiteY11" fmla="*/ 9147472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0" fmla="*/ 76071 w 1558292"/>
              <a:gd name="connsiteY0" fmla="*/ 9140955 h 9140955"/>
              <a:gd name="connsiteX1" fmla="*/ 1 w 1558292"/>
              <a:gd name="connsiteY1" fmla="*/ 8957304 h 9140955"/>
              <a:gd name="connsiteX2" fmla="*/ 0 w 1558292"/>
              <a:gd name="connsiteY2" fmla="*/ 259721 h 9140955"/>
              <a:gd name="connsiteX3" fmla="*/ 76071 w 1558292"/>
              <a:gd name="connsiteY3" fmla="*/ 76071 h 9140955"/>
              <a:gd name="connsiteX4" fmla="*/ 259722 w 1558292"/>
              <a:gd name="connsiteY4" fmla="*/ 1 h 9140955"/>
              <a:gd name="connsiteX5" fmla="*/ 1298571 w 1558292"/>
              <a:gd name="connsiteY5" fmla="*/ 0 h 9140955"/>
              <a:gd name="connsiteX6" fmla="*/ 1482221 w 1558292"/>
              <a:gd name="connsiteY6" fmla="*/ 76071 h 9140955"/>
              <a:gd name="connsiteX7" fmla="*/ 1558291 w 1558292"/>
              <a:gd name="connsiteY7" fmla="*/ 259722 h 9140955"/>
              <a:gd name="connsiteX8" fmla="*/ 1558292 w 1558292"/>
              <a:gd name="connsiteY8" fmla="*/ 8957305 h 9140955"/>
              <a:gd name="connsiteX0" fmla="*/ 1 w 1558292"/>
              <a:gd name="connsiteY0" fmla="*/ 8957304 h 8957305"/>
              <a:gd name="connsiteX1" fmla="*/ 0 w 1558292"/>
              <a:gd name="connsiteY1" fmla="*/ 259721 h 8957305"/>
              <a:gd name="connsiteX2" fmla="*/ 76071 w 1558292"/>
              <a:gd name="connsiteY2" fmla="*/ 76071 h 8957305"/>
              <a:gd name="connsiteX3" fmla="*/ 259722 w 1558292"/>
              <a:gd name="connsiteY3" fmla="*/ 1 h 8957305"/>
              <a:gd name="connsiteX4" fmla="*/ 1298571 w 1558292"/>
              <a:gd name="connsiteY4" fmla="*/ 0 h 8957305"/>
              <a:gd name="connsiteX5" fmla="*/ 1482221 w 1558292"/>
              <a:gd name="connsiteY5" fmla="*/ 76071 h 8957305"/>
              <a:gd name="connsiteX6" fmla="*/ 1558291 w 1558292"/>
              <a:gd name="connsiteY6" fmla="*/ 259722 h 8957305"/>
              <a:gd name="connsiteX7" fmla="*/ 1558292 w 1558292"/>
              <a:gd name="connsiteY7" fmla="*/ 8957305 h 895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92" h="8957305">
                <a:moveTo>
                  <a:pt x="1" y="8957304"/>
                </a:moveTo>
                <a:cubicBezTo>
                  <a:pt x="1" y="6058110"/>
                  <a:pt x="0" y="3158915"/>
                  <a:pt x="0" y="259721"/>
                </a:cubicBezTo>
                <a:cubicBezTo>
                  <a:pt x="0" y="190839"/>
                  <a:pt x="27364" y="124778"/>
                  <a:pt x="76071" y="76071"/>
                </a:cubicBezTo>
                <a:cubicBezTo>
                  <a:pt x="124778" y="27364"/>
                  <a:pt x="190839" y="1"/>
                  <a:pt x="259722" y="1"/>
                </a:cubicBezTo>
                <a:lnTo>
                  <a:pt x="1298571" y="0"/>
                </a:lnTo>
                <a:cubicBezTo>
                  <a:pt x="1367453" y="0"/>
                  <a:pt x="1433514" y="27364"/>
                  <a:pt x="1482221" y="76071"/>
                </a:cubicBezTo>
                <a:cubicBezTo>
                  <a:pt x="1530928" y="124778"/>
                  <a:pt x="1558291" y="190839"/>
                  <a:pt x="1558291" y="259722"/>
                </a:cubicBezTo>
                <a:cubicBezTo>
                  <a:pt x="1558291" y="3158916"/>
                  <a:pt x="1558292" y="6058111"/>
                  <a:pt x="1558292" y="8957305"/>
                </a:cubicBez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6"/>
          <p:cNvSpPr/>
          <p:nvPr/>
        </p:nvSpPr>
        <p:spPr>
          <a:xfrm rot="16200000" flipH="1">
            <a:off x="4063575" y="839359"/>
            <a:ext cx="1802674" cy="8405813"/>
          </a:xfrm>
          <a:custGeom>
            <a:avLst/>
            <a:gdLst>
              <a:gd name="connsiteX0" fmla="*/ 0 w 1558292"/>
              <a:gd name="connsiteY0" fmla="*/ 259721 h 9217026"/>
              <a:gd name="connsiteX1" fmla="*/ 76071 w 1558292"/>
              <a:gd name="connsiteY1" fmla="*/ 76071 h 9217026"/>
              <a:gd name="connsiteX2" fmla="*/ 259722 w 1558292"/>
              <a:gd name="connsiteY2" fmla="*/ 1 h 9217026"/>
              <a:gd name="connsiteX3" fmla="*/ 1298571 w 1558292"/>
              <a:gd name="connsiteY3" fmla="*/ 0 h 9217026"/>
              <a:gd name="connsiteX4" fmla="*/ 1482221 w 1558292"/>
              <a:gd name="connsiteY4" fmla="*/ 76071 h 9217026"/>
              <a:gd name="connsiteX5" fmla="*/ 1558291 w 1558292"/>
              <a:gd name="connsiteY5" fmla="*/ 259722 h 9217026"/>
              <a:gd name="connsiteX6" fmla="*/ 1558292 w 1558292"/>
              <a:gd name="connsiteY6" fmla="*/ 8957305 h 9217026"/>
              <a:gd name="connsiteX7" fmla="*/ 1482221 w 1558292"/>
              <a:gd name="connsiteY7" fmla="*/ 9140956 h 9217026"/>
              <a:gd name="connsiteX8" fmla="*/ 1298570 w 1558292"/>
              <a:gd name="connsiteY8" fmla="*/ 9217026 h 9217026"/>
              <a:gd name="connsiteX9" fmla="*/ 259721 w 1558292"/>
              <a:gd name="connsiteY9" fmla="*/ 9217026 h 9217026"/>
              <a:gd name="connsiteX10" fmla="*/ 76071 w 1558292"/>
              <a:gd name="connsiteY10" fmla="*/ 9140955 h 9217026"/>
              <a:gd name="connsiteX11" fmla="*/ 1 w 1558292"/>
              <a:gd name="connsiteY11" fmla="*/ 8957304 h 9217026"/>
              <a:gd name="connsiteX12" fmla="*/ 0 w 1558292"/>
              <a:gd name="connsiteY12" fmla="*/ 259721 h 9217026"/>
              <a:gd name="connsiteX0" fmla="*/ 259721 w 1558292"/>
              <a:gd name="connsiteY0" fmla="*/ 9217026 h 9308466"/>
              <a:gd name="connsiteX1" fmla="*/ 76071 w 1558292"/>
              <a:gd name="connsiteY1" fmla="*/ 9140955 h 9308466"/>
              <a:gd name="connsiteX2" fmla="*/ 1 w 1558292"/>
              <a:gd name="connsiteY2" fmla="*/ 8957304 h 9308466"/>
              <a:gd name="connsiteX3" fmla="*/ 0 w 1558292"/>
              <a:gd name="connsiteY3" fmla="*/ 259721 h 9308466"/>
              <a:gd name="connsiteX4" fmla="*/ 76071 w 1558292"/>
              <a:gd name="connsiteY4" fmla="*/ 76071 h 9308466"/>
              <a:gd name="connsiteX5" fmla="*/ 259722 w 1558292"/>
              <a:gd name="connsiteY5" fmla="*/ 1 h 9308466"/>
              <a:gd name="connsiteX6" fmla="*/ 1298571 w 1558292"/>
              <a:gd name="connsiteY6" fmla="*/ 0 h 9308466"/>
              <a:gd name="connsiteX7" fmla="*/ 1482221 w 1558292"/>
              <a:gd name="connsiteY7" fmla="*/ 76071 h 9308466"/>
              <a:gd name="connsiteX8" fmla="*/ 1558291 w 1558292"/>
              <a:gd name="connsiteY8" fmla="*/ 259722 h 9308466"/>
              <a:gd name="connsiteX9" fmla="*/ 1558292 w 1558292"/>
              <a:gd name="connsiteY9" fmla="*/ 8957305 h 9308466"/>
              <a:gd name="connsiteX10" fmla="*/ 1482221 w 1558292"/>
              <a:gd name="connsiteY10" fmla="*/ 9140956 h 9308466"/>
              <a:gd name="connsiteX11" fmla="*/ 1298570 w 1558292"/>
              <a:gd name="connsiteY11" fmla="*/ 9217026 h 9308466"/>
              <a:gd name="connsiteX12" fmla="*/ 351161 w 1558292"/>
              <a:gd name="connsiteY12" fmla="*/ 9308466 h 9308466"/>
              <a:gd name="connsiteX0" fmla="*/ 259721 w 1558292"/>
              <a:gd name="connsiteY0" fmla="*/ 9217026 h 9217027"/>
              <a:gd name="connsiteX1" fmla="*/ 76071 w 1558292"/>
              <a:gd name="connsiteY1" fmla="*/ 9140955 h 9217027"/>
              <a:gd name="connsiteX2" fmla="*/ 1 w 1558292"/>
              <a:gd name="connsiteY2" fmla="*/ 8957304 h 9217027"/>
              <a:gd name="connsiteX3" fmla="*/ 0 w 1558292"/>
              <a:gd name="connsiteY3" fmla="*/ 259721 h 9217027"/>
              <a:gd name="connsiteX4" fmla="*/ 76071 w 1558292"/>
              <a:gd name="connsiteY4" fmla="*/ 76071 h 9217027"/>
              <a:gd name="connsiteX5" fmla="*/ 259722 w 1558292"/>
              <a:gd name="connsiteY5" fmla="*/ 1 h 9217027"/>
              <a:gd name="connsiteX6" fmla="*/ 1298571 w 1558292"/>
              <a:gd name="connsiteY6" fmla="*/ 0 h 9217027"/>
              <a:gd name="connsiteX7" fmla="*/ 1482221 w 1558292"/>
              <a:gd name="connsiteY7" fmla="*/ 76071 h 9217027"/>
              <a:gd name="connsiteX8" fmla="*/ 1558291 w 1558292"/>
              <a:gd name="connsiteY8" fmla="*/ 259722 h 9217027"/>
              <a:gd name="connsiteX9" fmla="*/ 1558292 w 1558292"/>
              <a:gd name="connsiteY9" fmla="*/ 8957305 h 9217027"/>
              <a:gd name="connsiteX10" fmla="*/ 1482221 w 1558292"/>
              <a:gd name="connsiteY10" fmla="*/ 9140956 h 9217027"/>
              <a:gd name="connsiteX11" fmla="*/ 1298570 w 1558292"/>
              <a:gd name="connsiteY11" fmla="*/ 9217026 h 9217027"/>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11" fmla="*/ 1469280 w 1558292"/>
              <a:gd name="connsiteY11" fmla="*/ 9147472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10" fmla="*/ 1482221 w 1558292"/>
              <a:gd name="connsiteY10" fmla="*/ 9140956 h 9217026"/>
              <a:gd name="connsiteX0" fmla="*/ 259721 w 1558292"/>
              <a:gd name="connsiteY0" fmla="*/ 9217026 h 9217026"/>
              <a:gd name="connsiteX1" fmla="*/ 76071 w 1558292"/>
              <a:gd name="connsiteY1" fmla="*/ 9140955 h 9217026"/>
              <a:gd name="connsiteX2" fmla="*/ 1 w 1558292"/>
              <a:gd name="connsiteY2" fmla="*/ 8957304 h 9217026"/>
              <a:gd name="connsiteX3" fmla="*/ 0 w 1558292"/>
              <a:gd name="connsiteY3" fmla="*/ 259721 h 9217026"/>
              <a:gd name="connsiteX4" fmla="*/ 76071 w 1558292"/>
              <a:gd name="connsiteY4" fmla="*/ 76071 h 9217026"/>
              <a:gd name="connsiteX5" fmla="*/ 259722 w 1558292"/>
              <a:gd name="connsiteY5" fmla="*/ 1 h 9217026"/>
              <a:gd name="connsiteX6" fmla="*/ 1298571 w 1558292"/>
              <a:gd name="connsiteY6" fmla="*/ 0 h 9217026"/>
              <a:gd name="connsiteX7" fmla="*/ 1482221 w 1558292"/>
              <a:gd name="connsiteY7" fmla="*/ 76071 h 9217026"/>
              <a:gd name="connsiteX8" fmla="*/ 1558291 w 1558292"/>
              <a:gd name="connsiteY8" fmla="*/ 259722 h 9217026"/>
              <a:gd name="connsiteX9" fmla="*/ 1558292 w 1558292"/>
              <a:gd name="connsiteY9" fmla="*/ 8957305 h 9217026"/>
              <a:gd name="connsiteX0" fmla="*/ 259721 w 1558292"/>
              <a:gd name="connsiteY0" fmla="*/ 9217026 h 9217027"/>
              <a:gd name="connsiteX1" fmla="*/ 76071 w 1558292"/>
              <a:gd name="connsiteY1" fmla="*/ 9140955 h 9217027"/>
              <a:gd name="connsiteX2" fmla="*/ 1 w 1558292"/>
              <a:gd name="connsiteY2" fmla="*/ 8957304 h 9217027"/>
              <a:gd name="connsiteX3" fmla="*/ 0 w 1558292"/>
              <a:gd name="connsiteY3" fmla="*/ 259721 h 9217027"/>
              <a:gd name="connsiteX4" fmla="*/ 76071 w 1558292"/>
              <a:gd name="connsiteY4" fmla="*/ 76071 h 9217027"/>
              <a:gd name="connsiteX5" fmla="*/ 259722 w 1558292"/>
              <a:gd name="connsiteY5" fmla="*/ 1 h 9217027"/>
              <a:gd name="connsiteX6" fmla="*/ 1298571 w 1558292"/>
              <a:gd name="connsiteY6" fmla="*/ 0 h 9217027"/>
              <a:gd name="connsiteX7" fmla="*/ 1482221 w 1558292"/>
              <a:gd name="connsiteY7" fmla="*/ 76071 h 9217027"/>
              <a:gd name="connsiteX8" fmla="*/ 1558291 w 1558292"/>
              <a:gd name="connsiteY8" fmla="*/ 259722 h 9217027"/>
              <a:gd name="connsiteX9" fmla="*/ 1558292 w 1558292"/>
              <a:gd name="connsiteY9" fmla="*/ 9217027 h 9217027"/>
              <a:gd name="connsiteX0" fmla="*/ 76071 w 1558292"/>
              <a:gd name="connsiteY0" fmla="*/ 9140955 h 9217027"/>
              <a:gd name="connsiteX1" fmla="*/ 1 w 1558292"/>
              <a:gd name="connsiteY1" fmla="*/ 8957304 h 9217027"/>
              <a:gd name="connsiteX2" fmla="*/ 0 w 1558292"/>
              <a:gd name="connsiteY2" fmla="*/ 259721 h 9217027"/>
              <a:gd name="connsiteX3" fmla="*/ 76071 w 1558292"/>
              <a:gd name="connsiteY3" fmla="*/ 76071 h 9217027"/>
              <a:gd name="connsiteX4" fmla="*/ 259722 w 1558292"/>
              <a:gd name="connsiteY4" fmla="*/ 1 h 9217027"/>
              <a:gd name="connsiteX5" fmla="*/ 1298571 w 1558292"/>
              <a:gd name="connsiteY5" fmla="*/ 0 h 9217027"/>
              <a:gd name="connsiteX6" fmla="*/ 1482221 w 1558292"/>
              <a:gd name="connsiteY6" fmla="*/ 76071 h 9217027"/>
              <a:gd name="connsiteX7" fmla="*/ 1558291 w 1558292"/>
              <a:gd name="connsiteY7" fmla="*/ 259722 h 9217027"/>
              <a:gd name="connsiteX8" fmla="*/ 1558292 w 1558292"/>
              <a:gd name="connsiteY8" fmla="*/ 9217027 h 9217027"/>
              <a:gd name="connsiteX0" fmla="*/ 1 w 1558292"/>
              <a:gd name="connsiteY0" fmla="*/ 8957304 h 9217027"/>
              <a:gd name="connsiteX1" fmla="*/ 0 w 1558292"/>
              <a:gd name="connsiteY1" fmla="*/ 259721 h 9217027"/>
              <a:gd name="connsiteX2" fmla="*/ 76071 w 1558292"/>
              <a:gd name="connsiteY2" fmla="*/ 76071 h 9217027"/>
              <a:gd name="connsiteX3" fmla="*/ 259722 w 1558292"/>
              <a:gd name="connsiteY3" fmla="*/ 1 h 9217027"/>
              <a:gd name="connsiteX4" fmla="*/ 1298571 w 1558292"/>
              <a:gd name="connsiteY4" fmla="*/ 0 h 9217027"/>
              <a:gd name="connsiteX5" fmla="*/ 1482221 w 1558292"/>
              <a:gd name="connsiteY5" fmla="*/ 76071 h 9217027"/>
              <a:gd name="connsiteX6" fmla="*/ 1558291 w 1558292"/>
              <a:gd name="connsiteY6" fmla="*/ 259722 h 9217027"/>
              <a:gd name="connsiteX7" fmla="*/ 1558292 w 1558292"/>
              <a:gd name="connsiteY7" fmla="*/ 9217027 h 92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92" h="9217027">
                <a:moveTo>
                  <a:pt x="1" y="8957304"/>
                </a:moveTo>
                <a:cubicBezTo>
                  <a:pt x="1" y="6058110"/>
                  <a:pt x="0" y="3158915"/>
                  <a:pt x="0" y="259721"/>
                </a:cubicBezTo>
                <a:cubicBezTo>
                  <a:pt x="0" y="190839"/>
                  <a:pt x="27364" y="124778"/>
                  <a:pt x="76071" y="76071"/>
                </a:cubicBezTo>
                <a:cubicBezTo>
                  <a:pt x="124778" y="27364"/>
                  <a:pt x="190839" y="1"/>
                  <a:pt x="259722" y="1"/>
                </a:cubicBezTo>
                <a:lnTo>
                  <a:pt x="1298571" y="0"/>
                </a:lnTo>
                <a:cubicBezTo>
                  <a:pt x="1367453" y="0"/>
                  <a:pt x="1433514" y="27364"/>
                  <a:pt x="1482221" y="76071"/>
                </a:cubicBezTo>
                <a:cubicBezTo>
                  <a:pt x="1530928" y="124778"/>
                  <a:pt x="1558291" y="190839"/>
                  <a:pt x="1558291" y="259722"/>
                </a:cubicBezTo>
                <a:cubicBezTo>
                  <a:pt x="1558291" y="3158916"/>
                  <a:pt x="1558292" y="6317833"/>
                  <a:pt x="1558292" y="9217027"/>
                </a:cubicBez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8"/>
          <p:cNvSpPr txBox="1"/>
          <p:nvPr/>
        </p:nvSpPr>
        <p:spPr>
          <a:xfrm rot="20234978">
            <a:off x="7775067" y="1293099"/>
            <a:ext cx="869149" cy="461665"/>
          </a:xfrm>
          <a:prstGeom prst="rect">
            <a:avLst/>
          </a:prstGeom>
          <a:noFill/>
        </p:spPr>
        <p:txBody>
          <a:bodyPr wrap="none" rtlCol="0">
            <a:spAutoFit/>
          </a:bodyPr>
          <a:lstStyle/>
          <a:p>
            <a:r>
              <a:rPr lang="en-US" sz="2400" b="1" dirty="0" smtClean="0"/>
              <a:t>Cost</a:t>
            </a:r>
            <a:endParaRPr lang="en-US" sz="2400" b="1" dirty="0"/>
          </a:p>
        </p:txBody>
      </p:sp>
      <p:sp>
        <p:nvSpPr>
          <p:cNvPr id="16" name="TextBox 9"/>
          <p:cNvSpPr txBox="1"/>
          <p:nvPr/>
        </p:nvSpPr>
        <p:spPr>
          <a:xfrm rot="20234978">
            <a:off x="808165" y="3091882"/>
            <a:ext cx="1107996" cy="461665"/>
          </a:xfrm>
          <a:prstGeom prst="rect">
            <a:avLst/>
          </a:prstGeom>
          <a:noFill/>
        </p:spPr>
        <p:txBody>
          <a:bodyPr wrap="none" rtlCol="0">
            <a:spAutoFit/>
          </a:bodyPr>
          <a:lstStyle/>
          <a:p>
            <a:r>
              <a:rPr lang="en-US" sz="2400" b="1" dirty="0" smtClean="0"/>
              <a:t>Speed</a:t>
            </a:r>
            <a:endParaRPr lang="en-US" sz="2400" b="1" dirty="0"/>
          </a:p>
        </p:txBody>
      </p:sp>
      <p:sp>
        <p:nvSpPr>
          <p:cNvPr id="17" name="TextBox 10"/>
          <p:cNvSpPr txBox="1"/>
          <p:nvPr/>
        </p:nvSpPr>
        <p:spPr>
          <a:xfrm rot="20234978">
            <a:off x="7780794" y="4733726"/>
            <a:ext cx="1362874" cy="461665"/>
          </a:xfrm>
          <a:prstGeom prst="rect">
            <a:avLst/>
          </a:prstGeom>
          <a:noFill/>
        </p:spPr>
        <p:txBody>
          <a:bodyPr wrap="none" rtlCol="0">
            <a:spAutoFit/>
          </a:bodyPr>
          <a:lstStyle/>
          <a:p>
            <a:r>
              <a:rPr lang="en-US" sz="2400" b="1" dirty="0" smtClean="0"/>
              <a:t>Insights</a:t>
            </a:r>
            <a:endParaRPr lang="en-US" sz="2400" b="1" dirty="0"/>
          </a:p>
        </p:txBody>
      </p:sp>
    </p:spTree>
    <p:extLst>
      <p:ext uri="{BB962C8B-B14F-4D97-AF65-F5344CB8AC3E}">
        <p14:creationId xmlns:p14="http://schemas.microsoft.com/office/powerpoint/2010/main" xmlns="" val="1855864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90000"/>
              </a:lnSpc>
            </a:pPr>
            <a:r>
              <a:rPr lang="en-US" dirty="0" smtClean="0"/>
              <a:t>Applications for Big Data Analytics</a:t>
            </a:r>
            <a:endParaRPr lang="en-IN" dirty="0" smtClean="0"/>
          </a:p>
        </p:txBody>
      </p:sp>
      <p:sp>
        <p:nvSpPr>
          <p:cNvPr id="18" name="Rectangle 2"/>
          <p:cNvSpPr>
            <a:spLocks noChangeArrowheads="1"/>
          </p:cNvSpPr>
          <p:nvPr/>
        </p:nvSpPr>
        <p:spPr bwMode="auto">
          <a:xfrm>
            <a:off x="-61912" y="2932112"/>
            <a:ext cx="2837656"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Homeland Security</a:t>
            </a:r>
          </a:p>
        </p:txBody>
      </p:sp>
      <p:sp>
        <p:nvSpPr>
          <p:cNvPr id="19" name="Rectangle 2"/>
          <p:cNvSpPr>
            <a:spLocks noChangeArrowheads="1"/>
          </p:cNvSpPr>
          <p:nvPr/>
        </p:nvSpPr>
        <p:spPr bwMode="auto">
          <a:xfrm>
            <a:off x="5394988" y="1208087"/>
            <a:ext cx="1891771"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Finance </a:t>
            </a:r>
          </a:p>
        </p:txBody>
      </p:sp>
      <p:sp>
        <p:nvSpPr>
          <p:cNvPr id="20" name="Rectangle 2"/>
          <p:cNvSpPr>
            <a:spLocks noChangeArrowheads="1"/>
          </p:cNvSpPr>
          <p:nvPr/>
        </p:nvSpPr>
        <p:spPr bwMode="auto">
          <a:xfrm>
            <a:off x="60193" y="1198562"/>
            <a:ext cx="2591727" cy="307975"/>
          </a:xfrm>
          <a:prstGeom prst="rect">
            <a:avLst/>
          </a:prstGeom>
          <a:noFill/>
          <a:ln w="9525">
            <a:noFill/>
            <a:miter lim="800000"/>
            <a:headEnd/>
            <a:tailEnd/>
          </a:ln>
        </p:spPr>
        <p:txBody>
          <a:bodyPr>
            <a:spAutoFit/>
          </a:bodyPr>
          <a:lstStyle/>
          <a:p>
            <a:pPr algn="ctr">
              <a:lnSpc>
                <a:spcPct val="85000"/>
              </a:lnSpc>
            </a:pPr>
            <a:r>
              <a:rPr lang="en-AU" sz="1600" b="1" dirty="0">
                <a:solidFill>
                  <a:schemeClr val="accent2"/>
                </a:solidFill>
              </a:rPr>
              <a:t>Smarter Healthcare</a:t>
            </a:r>
          </a:p>
        </p:txBody>
      </p:sp>
      <p:sp>
        <p:nvSpPr>
          <p:cNvPr id="21" name="Rectangle 2"/>
          <p:cNvSpPr>
            <a:spLocks noChangeArrowheads="1"/>
          </p:cNvSpPr>
          <p:nvPr/>
        </p:nvSpPr>
        <p:spPr bwMode="auto">
          <a:xfrm>
            <a:off x="2896131" y="1198562"/>
            <a:ext cx="1951964" cy="510909"/>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Multi-channel</a:t>
            </a:r>
            <a:r>
              <a:rPr lang="en-AU" sz="1600" b="1" dirty="0">
                <a:solidFill>
                  <a:srgbClr val="343391"/>
                </a:solidFill>
              </a:rPr>
              <a:t> sales</a:t>
            </a:r>
          </a:p>
        </p:txBody>
      </p:sp>
      <p:sp>
        <p:nvSpPr>
          <p:cNvPr id="22" name="Rectangle 2"/>
          <p:cNvSpPr>
            <a:spLocks noChangeArrowheads="1"/>
          </p:cNvSpPr>
          <p:nvPr/>
        </p:nvSpPr>
        <p:spPr bwMode="auto">
          <a:xfrm>
            <a:off x="5437983" y="2938462"/>
            <a:ext cx="1883172"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Telecom</a:t>
            </a:r>
          </a:p>
        </p:txBody>
      </p:sp>
      <p:sp>
        <p:nvSpPr>
          <p:cNvPr id="23" name="Rectangle 2"/>
          <p:cNvSpPr>
            <a:spLocks noChangeArrowheads="1"/>
          </p:cNvSpPr>
          <p:nvPr/>
        </p:nvSpPr>
        <p:spPr bwMode="auto">
          <a:xfrm>
            <a:off x="-1720" y="4711700"/>
            <a:ext cx="2715552"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Manufacturing</a:t>
            </a:r>
          </a:p>
        </p:txBody>
      </p:sp>
      <p:sp>
        <p:nvSpPr>
          <p:cNvPr id="24" name="Rectangle 2"/>
          <p:cNvSpPr>
            <a:spLocks noChangeArrowheads="1"/>
          </p:cNvSpPr>
          <p:nvPr/>
        </p:nvSpPr>
        <p:spPr bwMode="auto">
          <a:xfrm>
            <a:off x="2896129" y="2952750"/>
            <a:ext cx="1982920"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Traffic Control</a:t>
            </a:r>
          </a:p>
        </p:txBody>
      </p:sp>
      <p:pic>
        <p:nvPicPr>
          <p:cNvPr id="25" name="Picture 29" descr="bev-neonatal-care"/>
          <p:cNvPicPr>
            <a:picLocks noChangeAspect="1" noChangeArrowheads="1"/>
          </p:cNvPicPr>
          <p:nvPr/>
        </p:nvPicPr>
        <p:blipFill>
          <a:blip r:embed="rId2" cstate="print">
            <a:extLst/>
          </a:blip>
          <a:srcRect/>
          <a:stretch>
            <a:fillRect/>
          </a:stretch>
        </p:blipFill>
        <p:spPr bwMode="auto">
          <a:xfrm>
            <a:off x="371499" y="1497542"/>
            <a:ext cx="1965721" cy="1222375"/>
          </a:xfrm>
          <a:prstGeom prst="rect">
            <a:avLst/>
          </a:prstGeom>
          <a:noFill/>
          <a:ln>
            <a:noFill/>
          </a:ln>
          <a:scene3d>
            <a:camera prst="orthographicFront"/>
            <a:lightRig rig="threePt" dir="t"/>
          </a:scene3d>
          <a:sp3d>
            <a:bevelT prst="angle"/>
          </a:sp3d>
          <a:extLst/>
        </p:spPr>
      </p:pic>
      <p:pic>
        <p:nvPicPr>
          <p:cNvPr id="26" name="Picture 33" descr="bev-law-enforcement"/>
          <p:cNvPicPr>
            <a:picLocks noChangeArrowheads="1"/>
          </p:cNvPicPr>
          <p:nvPr/>
        </p:nvPicPr>
        <p:blipFill>
          <a:blip r:embed="rId3" cstate="print">
            <a:extLst/>
          </a:blip>
          <a:srcRect/>
          <a:stretch>
            <a:fillRect/>
          </a:stretch>
        </p:blipFill>
        <p:spPr bwMode="auto">
          <a:xfrm>
            <a:off x="371498" y="3228967"/>
            <a:ext cx="1969162" cy="1223962"/>
          </a:xfrm>
          <a:prstGeom prst="rect">
            <a:avLst/>
          </a:prstGeom>
          <a:noFill/>
          <a:ln>
            <a:noFill/>
          </a:ln>
          <a:scene3d>
            <a:camera prst="orthographicFront"/>
            <a:lightRig rig="threePt" dir="t"/>
          </a:scene3d>
          <a:sp3d>
            <a:bevelT prst="angle"/>
          </a:sp3d>
          <a:extLst/>
        </p:spPr>
      </p:pic>
      <p:sp>
        <p:nvSpPr>
          <p:cNvPr id="27" name="Picture 38" descr="bev-manufacturing"/>
          <p:cNvSpPr>
            <a:spLocks noChangeArrowheads="1"/>
          </p:cNvSpPr>
          <p:nvPr/>
        </p:nvSpPr>
        <p:spPr bwMode="auto">
          <a:xfrm>
            <a:off x="373195" y="5008559"/>
            <a:ext cx="1967442" cy="1225550"/>
          </a:xfrm>
          <a:prstGeom prst="rect">
            <a:avLst/>
          </a:prstGeom>
          <a:noFill/>
          <a:ln w="9525">
            <a:noFill/>
            <a:miter lim="800000"/>
            <a:headEnd/>
            <a:tailEnd/>
          </a:ln>
        </p:spPr>
        <p:txBody>
          <a:bodyPr/>
          <a:lstStyle/>
          <a:p>
            <a:pPr eaLnBrk="1" hangingPunct="1">
              <a:spcBef>
                <a:spcPct val="50000"/>
              </a:spcBef>
              <a:buClrTx/>
              <a:buFontTx/>
              <a:buNone/>
            </a:pPr>
            <a:endParaRPr lang="en-US" sz="1400"/>
          </a:p>
        </p:txBody>
      </p:sp>
      <p:sp>
        <p:nvSpPr>
          <p:cNvPr id="28" name="Picture 40" descr="bev-fraud-protection"/>
          <p:cNvSpPr>
            <a:spLocks noChangeArrowheads="1"/>
          </p:cNvSpPr>
          <p:nvPr/>
        </p:nvSpPr>
        <p:spPr bwMode="auto">
          <a:xfrm>
            <a:off x="5465498" y="1452559"/>
            <a:ext cx="1969162" cy="1227138"/>
          </a:xfrm>
          <a:prstGeom prst="rect">
            <a:avLst/>
          </a:prstGeom>
          <a:noFill/>
          <a:ln w="9525">
            <a:noFill/>
            <a:miter lim="800000"/>
            <a:headEnd/>
            <a:tailEnd/>
          </a:ln>
        </p:spPr>
        <p:txBody>
          <a:bodyPr/>
          <a:lstStyle/>
          <a:p>
            <a:pPr eaLnBrk="1" hangingPunct="1">
              <a:spcBef>
                <a:spcPct val="50000"/>
              </a:spcBef>
              <a:buClrTx/>
              <a:buFontTx/>
              <a:buNone/>
            </a:pPr>
            <a:endParaRPr lang="en-US" sz="1400"/>
          </a:p>
        </p:txBody>
      </p:sp>
      <p:pic>
        <p:nvPicPr>
          <p:cNvPr id="29" name="Picture 28"/>
          <p:cNvPicPr>
            <a:picLocks noChangeAspect="1"/>
          </p:cNvPicPr>
          <p:nvPr/>
        </p:nvPicPr>
        <p:blipFill rotWithShape="1">
          <a:blip r:embed="rId4" cstate="print">
            <a:extLst/>
          </a:blip>
          <a:srcRect l="4174" r="3887"/>
          <a:stretch/>
        </p:blipFill>
        <p:spPr>
          <a:xfrm>
            <a:off x="2922500" y="3224733"/>
            <a:ext cx="1950244"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30" name="Picture 29"/>
          <p:cNvPicPr>
            <a:picLocks noChangeAspect="1"/>
          </p:cNvPicPr>
          <p:nvPr/>
        </p:nvPicPr>
        <p:blipFill rotWithShape="1">
          <a:blip r:embed="rId5" cstate="print">
            <a:extLst/>
          </a:blip>
          <a:srcRect t="29831"/>
          <a:stretch/>
        </p:blipFill>
        <p:spPr>
          <a:xfrm>
            <a:off x="5423089" y="3250132"/>
            <a:ext cx="1893491"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31" name="Rectangle 2"/>
          <p:cNvSpPr>
            <a:spLocks noChangeArrowheads="1"/>
          </p:cNvSpPr>
          <p:nvPr/>
        </p:nvSpPr>
        <p:spPr bwMode="auto">
          <a:xfrm>
            <a:off x="2770585" y="4732337"/>
            <a:ext cx="2063750"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Trading Analytics</a:t>
            </a:r>
          </a:p>
        </p:txBody>
      </p:sp>
      <p:sp>
        <p:nvSpPr>
          <p:cNvPr id="32" name="Picture 32" descr="bev-trading-adv"/>
          <p:cNvSpPr>
            <a:spLocks noChangeAspect="1" noChangeArrowheads="1"/>
          </p:cNvSpPr>
          <p:nvPr/>
        </p:nvSpPr>
        <p:spPr bwMode="auto">
          <a:xfrm>
            <a:off x="2944285" y="5024437"/>
            <a:ext cx="1958843" cy="1223963"/>
          </a:xfrm>
          <a:prstGeom prst="rect">
            <a:avLst/>
          </a:prstGeom>
          <a:noFill/>
          <a:ln w="9525">
            <a:noFill/>
            <a:miter lim="800000"/>
            <a:headEnd/>
            <a:tailEnd/>
          </a:ln>
        </p:spPr>
        <p:txBody>
          <a:bodyPr/>
          <a:lstStyle/>
          <a:p>
            <a:pPr eaLnBrk="1" hangingPunct="1">
              <a:spcBef>
                <a:spcPct val="50000"/>
              </a:spcBef>
              <a:buClrTx/>
              <a:buFontTx/>
              <a:buNone/>
            </a:pPr>
            <a:endParaRPr lang="en-US" sz="1400"/>
          </a:p>
        </p:txBody>
      </p:sp>
      <p:pic>
        <p:nvPicPr>
          <p:cNvPr id="33" name="Picture 20"/>
          <p:cNvPicPr>
            <a:picLocks noChangeAspect="1" noChangeArrowheads="1"/>
          </p:cNvPicPr>
          <p:nvPr/>
        </p:nvPicPr>
        <p:blipFill>
          <a:blip r:embed="rId6" cstate="print">
            <a:extLst/>
          </a:blip>
          <a:srcRect/>
          <a:stretch>
            <a:fillRect/>
          </a:stretch>
        </p:blipFill>
        <p:spPr bwMode="auto">
          <a:xfrm>
            <a:off x="2911034" y="1451505"/>
            <a:ext cx="1982920" cy="1215495"/>
          </a:xfrm>
          <a:prstGeom prst="rect">
            <a:avLst/>
          </a:prstGeom>
          <a:noFill/>
          <a:ln>
            <a:noFill/>
          </a:ln>
          <a:scene3d>
            <a:camera prst="orthographicFront"/>
            <a:lightRig rig="threePt" dir="t"/>
          </a:scene3d>
          <a:sp3d>
            <a:bevelT prst="angle"/>
          </a:sp3d>
          <a:extLst/>
        </p:spPr>
      </p:pic>
      <p:pic>
        <p:nvPicPr>
          <p:cNvPr id="34" name="Picture 33"/>
          <p:cNvPicPr>
            <a:picLocks noChangeAspect="1"/>
          </p:cNvPicPr>
          <p:nvPr/>
        </p:nvPicPr>
        <p:blipFill>
          <a:blip r:embed="rId7" cstate="print"/>
          <a:stretch>
            <a:fillRect/>
          </a:stretch>
        </p:blipFill>
        <p:spPr>
          <a:xfrm>
            <a:off x="2830777" y="5019416"/>
            <a:ext cx="1903237" cy="1164942"/>
          </a:xfrm>
          <a:prstGeom prst="rect">
            <a:avLst/>
          </a:prstGeom>
          <a:scene3d>
            <a:camera prst="orthographicFront"/>
            <a:lightRig rig="threePt" dir="t"/>
          </a:scene3d>
          <a:sp3d>
            <a:bevelT prst="angle"/>
          </a:sp3d>
        </p:spPr>
      </p:pic>
      <p:pic>
        <p:nvPicPr>
          <p:cNvPr id="35" name="Picture 34"/>
          <p:cNvPicPr>
            <a:picLocks noChangeAspect="1"/>
          </p:cNvPicPr>
          <p:nvPr/>
        </p:nvPicPr>
        <p:blipFill>
          <a:blip r:embed="rId8" cstate="print"/>
          <a:stretch>
            <a:fillRect/>
          </a:stretch>
        </p:blipFill>
        <p:spPr>
          <a:xfrm>
            <a:off x="371498" y="5051942"/>
            <a:ext cx="1899382" cy="1132416"/>
          </a:xfrm>
          <a:prstGeom prst="rect">
            <a:avLst/>
          </a:prstGeom>
          <a:scene3d>
            <a:camera prst="orthographicFront"/>
            <a:lightRig rig="threePt" dir="t"/>
          </a:scene3d>
          <a:sp3d>
            <a:bevelT prst="angle"/>
          </a:sp3d>
        </p:spPr>
      </p:pic>
      <p:pic>
        <p:nvPicPr>
          <p:cNvPr id="36" name="Picture 35"/>
          <p:cNvPicPr>
            <a:picLocks noChangeAspect="1"/>
          </p:cNvPicPr>
          <p:nvPr/>
        </p:nvPicPr>
        <p:blipFill>
          <a:blip r:embed="rId9" cstate="print"/>
          <a:stretch>
            <a:fillRect/>
          </a:stretch>
        </p:blipFill>
        <p:spPr>
          <a:xfrm>
            <a:off x="5369480" y="1489601"/>
            <a:ext cx="1921389" cy="1185334"/>
          </a:xfrm>
          <a:prstGeom prst="rect">
            <a:avLst/>
          </a:prstGeom>
          <a:noFill/>
          <a:ln>
            <a:noFill/>
          </a:ln>
          <a:scene3d>
            <a:camera prst="orthographicFront"/>
            <a:lightRig rig="threePt" dir="t"/>
          </a:scene3d>
          <a:sp3d>
            <a:bevelT prst="angle"/>
          </a:sp3d>
        </p:spPr>
      </p:pic>
      <p:pic>
        <p:nvPicPr>
          <p:cNvPr id="37" name="Picture 36"/>
          <p:cNvPicPr>
            <a:picLocks noChangeAspect="1"/>
          </p:cNvPicPr>
          <p:nvPr/>
        </p:nvPicPr>
        <p:blipFill>
          <a:blip r:embed="rId10" cstate="print"/>
          <a:stretch>
            <a:fillRect/>
          </a:stretch>
        </p:blipFill>
        <p:spPr>
          <a:xfrm>
            <a:off x="5341654" y="5014734"/>
            <a:ext cx="1888357" cy="1169624"/>
          </a:xfrm>
          <a:prstGeom prst="rect">
            <a:avLst/>
          </a:prstGeom>
          <a:scene3d>
            <a:camera prst="orthographicFront"/>
            <a:lightRig rig="threePt" dir="t"/>
          </a:scene3d>
          <a:sp3d>
            <a:bevelT prst="angle"/>
          </a:sp3d>
        </p:spPr>
      </p:pic>
      <p:sp>
        <p:nvSpPr>
          <p:cNvPr id="38" name="Rectangle 2"/>
          <p:cNvSpPr>
            <a:spLocks noChangeArrowheads="1"/>
          </p:cNvSpPr>
          <p:nvPr/>
        </p:nvSpPr>
        <p:spPr bwMode="auto">
          <a:xfrm>
            <a:off x="5441422" y="4732337"/>
            <a:ext cx="1845337"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Fraud and Risk</a:t>
            </a:r>
          </a:p>
        </p:txBody>
      </p:sp>
      <p:pic>
        <p:nvPicPr>
          <p:cNvPr id="39" name="Picture 38"/>
          <p:cNvPicPr>
            <a:picLocks noChangeAspect="1"/>
          </p:cNvPicPr>
          <p:nvPr/>
        </p:nvPicPr>
        <p:blipFill>
          <a:blip r:embed="rId11" cstate="print"/>
          <a:stretch>
            <a:fillRect/>
          </a:stretch>
        </p:blipFill>
        <p:spPr>
          <a:xfrm>
            <a:off x="7894990" y="1500188"/>
            <a:ext cx="1916995" cy="1176867"/>
          </a:xfrm>
          <a:prstGeom prst="rect">
            <a:avLst/>
          </a:prstGeom>
          <a:noFill/>
          <a:ln>
            <a:noFill/>
          </a:ln>
          <a:scene3d>
            <a:camera prst="orthographicFront"/>
            <a:lightRig rig="threePt" dir="t"/>
          </a:scene3d>
          <a:sp3d>
            <a:bevelT prst="angle"/>
          </a:sp3d>
        </p:spPr>
      </p:pic>
      <p:sp>
        <p:nvSpPr>
          <p:cNvPr id="40" name="Rectangle 2"/>
          <p:cNvSpPr>
            <a:spLocks noChangeArrowheads="1"/>
          </p:cNvSpPr>
          <p:nvPr/>
        </p:nvSpPr>
        <p:spPr bwMode="auto">
          <a:xfrm>
            <a:off x="7876647" y="1201737"/>
            <a:ext cx="1891771"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Log Analysis</a:t>
            </a:r>
          </a:p>
        </p:txBody>
      </p:sp>
      <p:sp>
        <p:nvSpPr>
          <p:cNvPr id="41" name="Rectangle 2"/>
          <p:cNvSpPr>
            <a:spLocks noChangeArrowheads="1"/>
          </p:cNvSpPr>
          <p:nvPr/>
        </p:nvSpPr>
        <p:spPr bwMode="auto">
          <a:xfrm>
            <a:off x="7919641" y="2932112"/>
            <a:ext cx="1883171" cy="307975"/>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Search Quality</a:t>
            </a:r>
          </a:p>
        </p:txBody>
      </p:sp>
      <p:sp>
        <p:nvSpPr>
          <p:cNvPr id="42" name="Picture 40" descr="bev-fraud-protection"/>
          <p:cNvSpPr>
            <a:spLocks noChangeArrowheads="1"/>
          </p:cNvSpPr>
          <p:nvPr/>
        </p:nvSpPr>
        <p:spPr bwMode="auto">
          <a:xfrm>
            <a:off x="7947159" y="1446209"/>
            <a:ext cx="1969161" cy="1227138"/>
          </a:xfrm>
          <a:prstGeom prst="rect">
            <a:avLst/>
          </a:prstGeom>
          <a:noFill/>
          <a:ln w="9525">
            <a:noFill/>
            <a:miter lim="800000"/>
            <a:headEnd/>
            <a:tailEnd/>
          </a:ln>
        </p:spPr>
        <p:txBody>
          <a:bodyPr/>
          <a:lstStyle/>
          <a:p>
            <a:pPr eaLnBrk="1" hangingPunct="1">
              <a:spcBef>
                <a:spcPct val="50000"/>
              </a:spcBef>
              <a:buClrTx/>
              <a:buFontTx/>
              <a:buNone/>
            </a:pPr>
            <a:endParaRPr lang="en-US" sz="1400"/>
          </a:p>
        </p:txBody>
      </p:sp>
      <p:pic>
        <p:nvPicPr>
          <p:cNvPr id="43" name="Picture 42"/>
          <p:cNvPicPr>
            <a:picLocks noChangeAspect="1"/>
          </p:cNvPicPr>
          <p:nvPr/>
        </p:nvPicPr>
        <p:blipFill>
          <a:blip r:embed="rId12" cstate="print"/>
          <a:stretch>
            <a:fillRect/>
          </a:stretch>
        </p:blipFill>
        <p:spPr>
          <a:xfrm>
            <a:off x="7860596" y="3235843"/>
            <a:ext cx="1912407" cy="1227667"/>
          </a:xfrm>
          <a:prstGeom prst="rect">
            <a:avLst/>
          </a:prstGeom>
          <a:scene3d>
            <a:camera prst="orthographicFront"/>
            <a:lightRig rig="threePt" dir="t"/>
          </a:scene3d>
          <a:sp3d>
            <a:bevelT prst="angle"/>
          </a:sp3d>
        </p:spPr>
      </p:pic>
      <p:pic>
        <p:nvPicPr>
          <p:cNvPr id="44" name="Picture 9" descr="101"/>
          <p:cNvPicPr>
            <a:picLocks noChangeAspect="1" noChangeArrowheads="1"/>
          </p:cNvPicPr>
          <p:nvPr/>
        </p:nvPicPr>
        <p:blipFill>
          <a:blip r:embed="rId13" cstate="print">
            <a:extLst/>
          </a:blip>
          <a:srcRect/>
          <a:stretch>
            <a:fillRect/>
          </a:stretch>
        </p:blipFill>
        <p:spPr bwMode="auto">
          <a:xfrm>
            <a:off x="7826197" y="5011938"/>
            <a:ext cx="1937633" cy="1172420"/>
          </a:xfrm>
          <a:prstGeom prst="rect">
            <a:avLst/>
          </a:prstGeom>
          <a:noFill/>
          <a:ln>
            <a:noFill/>
          </a:ln>
          <a:scene3d>
            <a:camera prst="orthographicFront"/>
            <a:lightRig rig="threePt" dir="t"/>
          </a:scene3d>
          <a:sp3d>
            <a:bevelT prst="angle"/>
          </a:sp3d>
          <a:extLst/>
        </p:spPr>
      </p:pic>
      <p:sp>
        <p:nvSpPr>
          <p:cNvPr id="45" name="Rectangle 2"/>
          <p:cNvSpPr>
            <a:spLocks noChangeArrowheads="1"/>
          </p:cNvSpPr>
          <p:nvPr/>
        </p:nvSpPr>
        <p:spPr bwMode="auto">
          <a:xfrm>
            <a:off x="7733905" y="4732337"/>
            <a:ext cx="2235729" cy="301621"/>
          </a:xfrm>
          <a:prstGeom prst="rect">
            <a:avLst/>
          </a:prstGeom>
          <a:noFill/>
          <a:ln w="9525">
            <a:noFill/>
            <a:miter lim="800000"/>
            <a:headEnd/>
            <a:tailEnd/>
          </a:ln>
        </p:spPr>
        <p:txBody>
          <a:bodyPr>
            <a:spAutoFit/>
          </a:bodyPr>
          <a:lstStyle/>
          <a:p>
            <a:pPr algn="ctr">
              <a:lnSpc>
                <a:spcPct val="85000"/>
              </a:lnSpc>
              <a:buClrTx/>
              <a:buFontTx/>
              <a:buNone/>
            </a:pPr>
            <a:r>
              <a:rPr lang="en-AU" sz="1600" b="1" dirty="0">
                <a:solidFill>
                  <a:schemeClr val="accent2"/>
                </a:solidFill>
              </a:rPr>
              <a:t>Retail: </a:t>
            </a:r>
            <a:r>
              <a:rPr lang="en-AU" sz="1600" b="1" dirty="0" smtClean="0">
                <a:solidFill>
                  <a:schemeClr val="accent2"/>
                </a:solidFill>
              </a:rPr>
              <a:t>Churn </a:t>
            </a:r>
            <a:endParaRPr lang="en-AU" sz="1600" b="1" dirty="0">
              <a:solidFill>
                <a:schemeClr val="accent2"/>
              </a:solidFill>
            </a:endParaRPr>
          </a:p>
        </p:txBody>
      </p:sp>
    </p:spTree>
    <p:extLst>
      <p:ext uri="{BB962C8B-B14F-4D97-AF65-F5344CB8AC3E}">
        <p14:creationId xmlns:p14="http://schemas.microsoft.com/office/powerpoint/2010/main" xmlns="" val="1855864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Use Cases</a:t>
            </a:r>
            <a:endParaRPr lang="en-US" dirty="0"/>
          </a:p>
        </p:txBody>
      </p:sp>
      <p:sp>
        <p:nvSpPr>
          <p:cNvPr id="3" name="Content Placeholder 2"/>
          <p:cNvSpPr>
            <a:spLocks noGrp="1"/>
          </p:cNvSpPr>
          <p:nvPr>
            <p:ph idx="1"/>
          </p:nvPr>
        </p:nvSpPr>
        <p:spPr>
          <a:xfrm>
            <a:off x="341313" y="1143000"/>
            <a:ext cx="9223376" cy="5124449"/>
          </a:xfrm>
        </p:spPr>
        <p:txBody>
          <a:bodyPr/>
          <a:lstStyle/>
          <a:p>
            <a:r>
              <a:rPr lang="en-US" dirty="0" smtClean="0"/>
              <a:t>Telecommunications</a:t>
            </a:r>
          </a:p>
          <a:p>
            <a:pPr lvl="1"/>
            <a:r>
              <a:rPr lang="en-US" dirty="0" smtClean="0"/>
              <a:t>Network Performance Optimization</a:t>
            </a:r>
          </a:p>
          <a:p>
            <a:pPr lvl="1"/>
            <a:r>
              <a:rPr lang="en-US" dirty="0" smtClean="0"/>
              <a:t>Customer churn prevention</a:t>
            </a:r>
          </a:p>
          <a:p>
            <a:pPr lvl="1"/>
            <a:r>
              <a:rPr lang="en-US" dirty="0" smtClean="0"/>
              <a:t>Call records analysis</a:t>
            </a:r>
          </a:p>
          <a:p>
            <a:pPr lvl="1">
              <a:buNone/>
            </a:pPr>
            <a:endParaRPr lang="en-US" dirty="0" smtClean="0"/>
          </a:p>
          <a:p>
            <a:r>
              <a:rPr lang="en-US" dirty="0" smtClean="0"/>
              <a:t>Healthcare</a:t>
            </a:r>
          </a:p>
          <a:p>
            <a:pPr lvl="1"/>
            <a:r>
              <a:rPr lang="en-US" dirty="0" smtClean="0"/>
              <a:t>Gathering patient’s complete information</a:t>
            </a:r>
          </a:p>
          <a:p>
            <a:pPr lvl="1"/>
            <a:r>
              <a:rPr lang="en-US" dirty="0" smtClean="0"/>
              <a:t>Service quality improvements </a:t>
            </a:r>
          </a:p>
          <a:p>
            <a:pPr lvl="1"/>
            <a:r>
              <a:rPr lang="en-US" dirty="0" smtClean="0"/>
              <a:t>Personalized treatment planning</a:t>
            </a:r>
          </a:p>
          <a:p>
            <a:endParaRPr lang="en-US" dirty="0" smtClean="0"/>
          </a:p>
          <a:p>
            <a:r>
              <a:rPr lang="en-US" dirty="0" smtClean="0"/>
              <a:t>Banking and Financial Services</a:t>
            </a:r>
          </a:p>
          <a:p>
            <a:pPr lvl="1"/>
            <a:r>
              <a:rPr lang="en-US" dirty="0" smtClean="0"/>
              <a:t>Fraud Detection</a:t>
            </a:r>
          </a:p>
          <a:p>
            <a:pPr lvl="1"/>
            <a:r>
              <a:rPr lang="en-US" dirty="0" smtClean="0"/>
              <a:t>Customer segmentation analysis</a:t>
            </a:r>
          </a:p>
          <a:p>
            <a:pPr lvl="1"/>
            <a:r>
              <a:rPr lang="en-US" dirty="0" smtClean="0"/>
              <a:t>Credit risk assessment</a:t>
            </a:r>
          </a:p>
          <a:p>
            <a:endParaRPr lang="en-US" dirty="0" smtClean="0"/>
          </a:p>
          <a:p>
            <a:pPr>
              <a:buNone/>
            </a:pPr>
            <a:endParaRPr lang="en-US" dirty="0" smtClean="0"/>
          </a:p>
          <a:p>
            <a:pPr>
              <a:buNone/>
            </a:pPr>
            <a:endParaRPr lang="en-US" dirty="0"/>
          </a:p>
        </p:txBody>
      </p:sp>
      <p:pic>
        <p:nvPicPr>
          <p:cNvPr id="696323" name="Picture 3"/>
          <p:cNvPicPr>
            <a:picLocks noChangeAspect="1" noChangeArrowheads="1"/>
          </p:cNvPicPr>
          <p:nvPr/>
        </p:nvPicPr>
        <p:blipFill>
          <a:blip r:embed="rId3"/>
          <a:srcRect/>
          <a:stretch>
            <a:fillRect/>
          </a:stretch>
        </p:blipFill>
        <p:spPr bwMode="auto">
          <a:xfrm>
            <a:off x="6172200" y="3429000"/>
            <a:ext cx="3124200" cy="914400"/>
          </a:xfrm>
          <a:prstGeom prst="rect">
            <a:avLst/>
          </a:prstGeom>
          <a:noFill/>
          <a:ln w="9525">
            <a:noFill/>
            <a:miter lim="800000"/>
            <a:headEnd/>
            <a:tailEnd/>
          </a:ln>
        </p:spPr>
      </p:pic>
      <p:pic>
        <p:nvPicPr>
          <p:cNvPr id="696324" name="Picture 4"/>
          <p:cNvPicPr>
            <a:picLocks noChangeAspect="1" noChangeArrowheads="1"/>
          </p:cNvPicPr>
          <p:nvPr/>
        </p:nvPicPr>
        <p:blipFill>
          <a:blip r:embed="rId4"/>
          <a:srcRect/>
          <a:stretch>
            <a:fillRect/>
          </a:stretch>
        </p:blipFill>
        <p:spPr bwMode="auto">
          <a:xfrm>
            <a:off x="6705600" y="4572000"/>
            <a:ext cx="1943100" cy="1790700"/>
          </a:xfrm>
          <a:prstGeom prst="rect">
            <a:avLst/>
          </a:prstGeom>
          <a:noFill/>
          <a:ln w="9525">
            <a:noFill/>
            <a:miter lim="800000"/>
            <a:headEnd/>
            <a:tailEnd/>
          </a:ln>
        </p:spPr>
      </p:pic>
      <p:pic>
        <p:nvPicPr>
          <p:cNvPr id="696325" name="Picture 5"/>
          <p:cNvPicPr>
            <a:picLocks noChangeAspect="1" noChangeArrowheads="1"/>
          </p:cNvPicPr>
          <p:nvPr/>
        </p:nvPicPr>
        <p:blipFill>
          <a:blip r:embed="rId5"/>
          <a:srcRect/>
          <a:stretch>
            <a:fillRect/>
          </a:stretch>
        </p:blipFill>
        <p:spPr bwMode="auto">
          <a:xfrm>
            <a:off x="6781800" y="1143000"/>
            <a:ext cx="1809750" cy="15716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313" y="1219200"/>
            <a:ext cx="9223376" cy="5048249"/>
          </a:xfrm>
        </p:spPr>
        <p:txBody>
          <a:bodyPr/>
          <a:lstStyle/>
          <a:p>
            <a:r>
              <a:rPr lang="en-US" dirty="0" smtClean="0"/>
              <a:t>Retail</a:t>
            </a:r>
          </a:p>
          <a:p>
            <a:pPr lvl="1"/>
            <a:r>
              <a:rPr lang="en-US" dirty="0" smtClean="0"/>
              <a:t>Customer churn prevention				</a:t>
            </a:r>
          </a:p>
          <a:p>
            <a:pPr lvl="1"/>
            <a:r>
              <a:rPr lang="en-US" dirty="0" smtClean="0"/>
              <a:t>Point of sales transaction analysis</a:t>
            </a:r>
          </a:p>
          <a:p>
            <a:pPr lvl="1"/>
            <a:r>
              <a:rPr lang="en-US" dirty="0" smtClean="0"/>
              <a:t>360 degree customer view</a:t>
            </a:r>
          </a:p>
          <a:p>
            <a:pPr lvl="1"/>
            <a:endParaRPr lang="en-US" dirty="0" smtClean="0"/>
          </a:p>
          <a:p>
            <a:r>
              <a:rPr lang="en-US" dirty="0" smtClean="0"/>
              <a:t>E-commerce</a:t>
            </a:r>
          </a:p>
          <a:p>
            <a:pPr lvl="1"/>
            <a:r>
              <a:rPr lang="en-US" dirty="0" smtClean="0"/>
              <a:t>Click stream analysis</a:t>
            </a:r>
          </a:p>
          <a:p>
            <a:pPr lvl="1"/>
            <a:r>
              <a:rPr lang="en-US" dirty="0" smtClean="0"/>
              <a:t>Recommendation engine</a:t>
            </a:r>
          </a:p>
          <a:p>
            <a:pPr lvl="1"/>
            <a:r>
              <a:rPr lang="en-US" dirty="0" smtClean="0"/>
              <a:t>Ad targeting </a:t>
            </a:r>
          </a:p>
          <a:p>
            <a:pPr lvl="1"/>
            <a:endParaRPr lang="en-US" dirty="0" smtClean="0"/>
          </a:p>
          <a:p>
            <a:r>
              <a:rPr lang="en-US" dirty="0" smtClean="0"/>
              <a:t>Government Sector</a:t>
            </a:r>
          </a:p>
          <a:p>
            <a:pPr lvl="1"/>
            <a:r>
              <a:rPr lang="en-US" dirty="0" smtClean="0"/>
              <a:t>UID enrollment</a:t>
            </a:r>
          </a:p>
          <a:p>
            <a:pPr lvl="1"/>
            <a:r>
              <a:rPr lang="en-US" dirty="0" smtClean="0"/>
              <a:t>Social welfare schemes</a:t>
            </a:r>
          </a:p>
          <a:p>
            <a:endParaRPr lang="en-US" dirty="0"/>
          </a:p>
        </p:txBody>
      </p:sp>
      <p:sp>
        <p:nvSpPr>
          <p:cNvPr id="5" name="Title 1"/>
          <p:cNvSpPr>
            <a:spLocks noGrp="1"/>
          </p:cNvSpPr>
          <p:nvPr>
            <p:ph type="title"/>
          </p:nvPr>
        </p:nvSpPr>
        <p:spPr/>
        <p:txBody>
          <a:bodyPr/>
          <a:lstStyle/>
          <a:p>
            <a:r>
              <a:rPr lang="en-US" dirty="0" smtClean="0"/>
              <a:t>Big Data Use Cases(continued)</a:t>
            </a:r>
            <a:endParaRPr lang="en-US" dirty="0"/>
          </a:p>
        </p:txBody>
      </p:sp>
      <p:pic>
        <p:nvPicPr>
          <p:cNvPr id="695299" name="Picture 3"/>
          <p:cNvPicPr>
            <a:picLocks noChangeAspect="1" noChangeArrowheads="1"/>
          </p:cNvPicPr>
          <p:nvPr/>
        </p:nvPicPr>
        <p:blipFill>
          <a:blip r:embed="rId3"/>
          <a:srcRect/>
          <a:stretch>
            <a:fillRect/>
          </a:stretch>
        </p:blipFill>
        <p:spPr bwMode="auto">
          <a:xfrm>
            <a:off x="5715000" y="1524000"/>
            <a:ext cx="3695700" cy="876300"/>
          </a:xfrm>
          <a:prstGeom prst="rect">
            <a:avLst/>
          </a:prstGeom>
          <a:noFill/>
          <a:ln w="9525">
            <a:noFill/>
            <a:miter lim="800000"/>
            <a:headEnd/>
            <a:tailEnd/>
          </a:ln>
          <a:effectLst/>
        </p:spPr>
      </p:pic>
      <p:pic>
        <p:nvPicPr>
          <p:cNvPr id="695300" name="Picture 4"/>
          <p:cNvPicPr>
            <a:picLocks noChangeAspect="1" noChangeArrowheads="1"/>
          </p:cNvPicPr>
          <p:nvPr/>
        </p:nvPicPr>
        <p:blipFill>
          <a:blip r:embed="rId4"/>
          <a:srcRect/>
          <a:stretch>
            <a:fillRect/>
          </a:stretch>
        </p:blipFill>
        <p:spPr bwMode="auto">
          <a:xfrm>
            <a:off x="6248400" y="3124200"/>
            <a:ext cx="2419350" cy="962025"/>
          </a:xfrm>
          <a:prstGeom prst="rect">
            <a:avLst/>
          </a:prstGeom>
          <a:noFill/>
          <a:ln w="9525">
            <a:noFill/>
            <a:miter lim="800000"/>
            <a:headEnd/>
            <a:tailEnd/>
          </a:ln>
          <a:effectLst/>
        </p:spPr>
      </p:pic>
      <p:pic>
        <p:nvPicPr>
          <p:cNvPr id="695301" name="Picture 5"/>
          <p:cNvPicPr>
            <a:picLocks noChangeAspect="1" noChangeArrowheads="1"/>
          </p:cNvPicPr>
          <p:nvPr/>
        </p:nvPicPr>
        <p:blipFill>
          <a:blip r:embed="rId5"/>
          <a:srcRect/>
          <a:stretch>
            <a:fillRect/>
          </a:stretch>
        </p:blipFill>
        <p:spPr bwMode="auto">
          <a:xfrm>
            <a:off x="6172200" y="4572000"/>
            <a:ext cx="2667000" cy="14859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90000"/>
              </a:lnSpc>
            </a:pPr>
            <a:r>
              <a:rPr lang="en-US" dirty="0" smtClean="0"/>
              <a:t>Benefits of Big Data</a:t>
            </a:r>
            <a:endParaRPr lang="en-IN" dirty="0" smtClean="0"/>
          </a:p>
        </p:txBody>
      </p:sp>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pic>
        <p:nvPicPr>
          <p:cNvPr id="8" name="Picture 2" descr="http://sourceblogger.com/wp-content/uploads/2011/11/benefits-lg.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943600" y="3505200"/>
            <a:ext cx="3219450"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ontent Placeholder 2"/>
          <p:cNvSpPr>
            <a:spLocks noGrp="1"/>
          </p:cNvSpPr>
          <p:nvPr>
            <p:ph idx="1"/>
          </p:nvPr>
        </p:nvSpPr>
        <p:spPr>
          <a:xfrm>
            <a:off x="685800" y="1371600"/>
            <a:ext cx="7759700" cy="4114800"/>
          </a:xfrm>
        </p:spPr>
        <p:txBody>
          <a:bodyPr/>
          <a:lstStyle/>
          <a:p>
            <a:r>
              <a:rPr lang="en-US" altLang="en-US" dirty="0" smtClean="0"/>
              <a:t>Increase in operational efficiency</a:t>
            </a:r>
          </a:p>
          <a:p>
            <a:r>
              <a:rPr lang="en-US" altLang="en-US" dirty="0" smtClean="0"/>
              <a:t>Improved strategic direction</a:t>
            </a:r>
          </a:p>
          <a:p>
            <a:r>
              <a:rPr lang="en-US" altLang="en-US" dirty="0" smtClean="0"/>
              <a:t>Better customer service</a:t>
            </a:r>
          </a:p>
          <a:p>
            <a:r>
              <a:rPr lang="en-US" altLang="en-US" dirty="0" smtClean="0"/>
              <a:t>Enhanced customer experience</a:t>
            </a:r>
          </a:p>
          <a:p>
            <a:r>
              <a:rPr lang="en-US" altLang="en-US" dirty="0" smtClean="0"/>
              <a:t>Early identification of business opportunities</a:t>
            </a:r>
          </a:p>
          <a:p>
            <a:r>
              <a:rPr lang="en-US" altLang="en-US" dirty="0" smtClean="0"/>
              <a:t>Reduced time to market</a:t>
            </a:r>
          </a:p>
          <a:p>
            <a:r>
              <a:rPr lang="en-US" altLang="en-US" dirty="0" smtClean="0"/>
              <a:t>Compliance with regulations</a:t>
            </a:r>
          </a:p>
        </p:txBody>
      </p:sp>
    </p:spTree>
    <p:extLst>
      <p:ext uri="{BB962C8B-B14F-4D97-AF65-F5344CB8AC3E}">
        <p14:creationId xmlns:p14="http://schemas.microsoft.com/office/powerpoint/2010/main" xmlns="" val="1855864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dirty="0" smtClean="0"/>
              <a:t>Quiz </a:t>
            </a:r>
            <a:endParaRPr lang="en-US" b="0" dirty="0" smtClean="0"/>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457200" indent="-457200">
              <a:buAutoNum type="arabicPeriod"/>
            </a:pPr>
            <a:r>
              <a:rPr lang="en-US" dirty="0" smtClean="0"/>
              <a:t>Name different types of data in big-data.</a:t>
            </a:r>
          </a:p>
          <a:p>
            <a:pPr marL="457200" indent="-457200">
              <a:buNone/>
            </a:pPr>
            <a:endParaRPr lang="en-US" dirty="0" smtClean="0"/>
          </a:p>
          <a:p>
            <a:pPr marL="457200" indent="-457200">
              <a:buFont typeface="+mj-lt"/>
              <a:buAutoNum type="alphaUcPeriod"/>
            </a:pPr>
            <a:r>
              <a:rPr lang="en-US" sz="1600" dirty="0" smtClean="0"/>
              <a:t>Structured and Semi-structured </a:t>
            </a:r>
          </a:p>
          <a:p>
            <a:pPr marL="457200" indent="-457200">
              <a:spcBef>
                <a:spcPts val="1800"/>
              </a:spcBef>
              <a:buFont typeface="+mj-lt"/>
              <a:buAutoNum type="alphaUcPeriod"/>
            </a:pPr>
            <a:r>
              <a:rPr lang="en-US" sz="1600" dirty="0" smtClean="0"/>
              <a:t>Quasi-Structured and Unstructured </a:t>
            </a:r>
          </a:p>
          <a:p>
            <a:pPr marL="457200" indent="-457200">
              <a:spcBef>
                <a:spcPts val="1800"/>
              </a:spcBef>
              <a:buFont typeface="+mj-lt"/>
              <a:buAutoNum type="alphaUcPeriod"/>
            </a:pPr>
            <a:r>
              <a:rPr lang="en-US" sz="1600" dirty="0" smtClean="0"/>
              <a:t>None of the above </a:t>
            </a:r>
          </a:p>
          <a:p>
            <a:pPr marL="457200" indent="-457200">
              <a:spcBef>
                <a:spcPts val="1800"/>
              </a:spcBef>
              <a:buFont typeface="+mj-lt"/>
              <a:buAutoNum type="alphaUcPeriod"/>
            </a:pPr>
            <a:r>
              <a:rPr lang="en-US" sz="1600" dirty="0" smtClean="0"/>
              <a:t>A&amp;B </a:t>
            </a:r>
          </a:p>
          <a:p>
            <a:pPr marL="649287" lvl="1" indent="-457200">
              <a:buFont typeface="+mj-lt"/>
              <a:buAutoNum type="alphaUcPeriod"/>
            </a:pPr>
            <a:endParaRPr lang="en-US" sz="1400" dirty="0" smtClean="0">
              <a:solidFill>
                <a:schemeClr val="tx1"/>
              </a:solidFill>
            </a:endParaRPr>
          </a:p>
          <a:p>
            <a:pPr marL="304800" indent="-304800">
              <a:lnSpc>
                <a:spcPct val="90000"/>
              </a:lnSpc>
              <a:buFontTx/>
              <a:buNone/>
            </a:pPr>
            <a:endParaRPr lang="en-US" sz="1800" b="1" dirty="0" smtClean="0">
              <a:solidFill>
                <a:schemeClr val="tx1"/>
              </a:solidFill>
            </a:endParaRPr>
          </a:p>
          <a:p>
            <a:pPr marL="342900" indent="-342900">
              <a:lnSpc>
                <a:spcPct val="90000"/>
              </a:lnSpc>
              <a:buNone/>
            </a:pPr>
            <a:endParaRPr lang="en-US" sz="18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0387">
                                            <p:txEl>
                                              <p:pRg st="2" end="2"/>
                                            </p:txEl>
                                          </p:spTgt>
                                        </p:tgtEl>
                                        <p:attrNameLst>
                                          <p:attrName>style.visibility</p:attrName>
                                        </p:attrNameLst>
                                      </p:cBhvr>
                                      <p:to>
                                        <p:strVal val="visible"/>
                                      </p:to>
                                    </p:set>
                                    <p:animEffect transition="in" filter="wipe(down)">
                                      <p:cBhvr>
                                        <p:cTn id="12" dur="500"/>
                                        <p:tgtEl>
                                          <p:spTgt spid="400387">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0387">
                                            <p:txEl>
                                              <p:pRg st="3" end="3"/>
                                            </p:txEl>
                                          </p:spTgt>
                                        </p:tgtEl>
                                        <p:attrNameLst>
                                          <p:attrName>style.visibility</p:attrName>
                                        </p:attrNameLst>
                                      </p:cBhvr>
                                      <p:to>
                                        <p:strVal val="visible"/>
                                      </p:to>
                                    </p:set>
                                    <p:animEffect transition="in" filter="wipe(down)">
                                      <p:cBhvr>
                                        <p:cTn id="15" dur="500"/>
                                        <p:tgtEl>
                                          <p:spTgt spid="400387">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0387">
                                            <p:txEl>
                                              <p:pRg st="4" end="4"/>
                                            </p:txEl>
                                          </p:spTgt>
                                        </p:tgtEl>
                                        <p:attrNameLst>
                                          <p:attrName>style.visibility</p:attrName>
                                        </p:attrNameLst>
                                      </p:cBhvr>
                                      <p:to>
                                        <p:strVal val="visible"/>
                                      </p:to>
                                    </p:set>
                                    <p:animEffect transition="in" filter="wipe(down)">
                                      <p:cBhvr>
                                        <p:cTn id="18" dur="500"/>
                                        <p:tgtEl>
                                          <p:spTgt spid="400387">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00387">
                                            <p:txEl>
                                              <p:pRg st="5" end="5"/>
                                            </p:txEl>
                                          </p:spTgt>
                                        </p:tgtEl>
                                        <p:attrNameLst>
                                          <p:attrName>style.visibility</p:attrName>
                                        </p:attrNameLst>
                                      </p:cBhvr>
                                      <p:to>
                                        <p:strVal val="visible"/>
                                      </p:to>
                                    </p:set>
                                    <p:animEffect transition="in" filter="wipe(down)">
                                      <p:cBhvr>
                                        <p:cTn id="21" dur="500"/>
                                        <p:tgtEl>
                                          <p:spTgt spid="400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902952" cy="914400"/>
          </a:xfrm>
        </p:spPr>
        <p:txBody>
          <a:bodyPr tIns="0"/>
          <a:lstStyle/>
          <a:p>
            <a:pPr marL="571500" indent="-571500" fontAlgn="base">
              <a:lnSpc>
                <a:spcPct val="90000"/>
              </a:lnSpc>
              <a:spcAft>
                <a:spcPct val="0"/>
              </a:spcAft>
              <a:defRPr/>
            </a:pPr>
            <a:r>
              <a:rPr lang="en-US" dirty="0" smtClean="0"/>
              <a:t>Quiz-Answer </a:t>
            </a:r>
            <a:endParaRPr lang="en-US" b="0" dirty="0" smtClean="0"/>
          </a:p>
        </p:txBody>
      </p:sp>
      <p:sp>
        <p:nvSpPr>
          <p:cNvPr id="400387" name="Rectangle 3"/>
          <p:cNvSpPr>
            <a:spLocks noGrp="1" noChangeArrowheads="1"/>
          </p:cNvSpPr>
          <p:nvPr>
            <p:ph type="body" idx="4294967295"/>
          </p:nvPr>
        </p:nvSpPr>
        <p:spPr>
          <a:xfrm>
            <a:off x="419100" y="1244600"/>
            <a:ext cx="9525000" cy="4724400"/>
          </a:xfrm>
          <a:prstGeom prst="rect">
            <a:avLst/>
          </a:prstGeom>
        </p:spPr>
        <p:txBody>
          <a:bodyPr/>
          <a:lstStyle/>
          <a:p>
            <a:pPr marL="457200" indent="-457200">
              <a:buAutoNum type="arabicPeriod"/>
            </a:pPr>
            <a:r>
              <a:rPr lang="en-US" dirty="0" smtClean="0"/>
              <a:t>Name different types of data in big-data.</a:t>
            </a:r>
          </a:p>
          <a:p>
            <a:pPr marL="457200" indent="-457200">
              <a:buNone/>
            </a:pPr>
            <a:endParaRPr lang="en-US" sz="1600" dirty="0" smtClean="0"/>
          </a:p>
          <a:p>
            <a:pPr marL="457200" indent="-457200">
              <a:buFont typeface="+mj-lt"/>
              <a:buAutoNum type="alphaUcPeriod"/>
            </a:pPr>
            <a:r>
              <a:rPr lang="en-US" sz="1600" dirty="0" smtClean="0"/>
              <a:t>Structured and Semi-structured </a:t>
            </a:r>
          </a:p>
          <a:p>
            <a:pPr marL="457200" indent="-457200">
              <a:spcBef>
                <a:spcPts val="1800"/>
              </a:spcBef>
              <a:buFont typeface="+mj-lt"/>
              <a:buAutoNum type="alphaUcPeriod"/>
            </a:pPr>
            <a:r>
              <a:rPr lang="en-US" sz="1600" dirty="0" smtClean="0"/>
              <a:t>Quasi-Structured and Unstructured </a:t>
            </a:r>
          </a:p>
          <a:p>
            <a:pPr marL="457200" indent="-457200">
              <a:spcBef>
                <a:spcPts val="1800"/>
              </a:spcBef>
              <a:buFont typeface="+mj-lt"/>
              <a:buAutoNum type="alphaUcPeriod"/>
            </a:pPr>
            <a:r>
              <a:rPr lang="en-US" sz="1600" dirty="0" smtClean="0"/>
              <a:t>None of the above </a:t>
            </a:r>
          </a:p>
          <a:p>
            <a:pPr marL="457200" indent="-457200">
              <a:spcBef>
                <a:spcPts val="1800"/>
              </a:spcBef>
              <a:buFont typeface="+mj-lt"/>
              <a:buAutoNum type="alphaUcPeriod"/>
            </a:pPr>
            <a:r>
              <a:rPr lang="en-US" sz="1600" dirty="0" smtClean="0"/>
              <a:t>A&amp;B </a:t>
            </a:r>
          </a:p>
          <a:p>
            <a:pPr marL="649287" lvl="1" indent="-457200">
              <a:buFont typeface="+mj-lt"/>
              <a:buAutoNum type="alphaUcPeriod"/>
            </a:pPr>
            <a:endParaRPr lang="en-US" sz="1400" dirty="0" smtClean="0">
              <a:solidFill>
                <a:schemeClr val="tx1"/>
              </a:solidFill>
            </a:endParaRPr>
          </a:p>
          <a:p>
            <a:pPr marL="304800" indent="-304800">
              <a:lnSpc>
                <a:spcPct val="90000"/>
              </a:lnSpc>
              <a:buFontTx/>
              <a:buNone/>
            </a:pPr>
            <a:endParaRPr lang="en-US" sz="1800" b="1" dirty="0" smtClean="0">
              <a:solidFill>
                <a:schemeClr val="tx1"/>
              </a:solidFill>
            </a:endParaRPr>
          </a:p>
          <a:p>
            <a:pPr marL="342900" indent="-342900">
              <a:lnSpc>
                <a:spcPct val="90000"/>
              </a:lnSpc>
              <a:buNone/>
            </a:pPr>
            <a:endParaRPr lang="en-US" sz="1800" b="1" dirty="0" smtClean="0"/>
          </a:p>
        </p:txBody>
      </p:sp>
      <p:sp>
        <p:nvSpPr>
          <p:cNvPr id="1057796" name="Rectangle 4"/>
          <p:cNvSpPr>
            <a:spLocks noChangeArrowheads="1"/>
          </p:cNvSpPr>
          <p:nvPr/>
        </p:nvSpPr>
        <p:spPr bwMode="auto">
          <a:xfrm>
            <a:off x="6705600" y="2133600"/>
            <a:ext cx="2743200" cy="914400"/>
          </a:xfrm>
          <a:prstGeom prst="rect">
            <a:avLst/>
          </a:prstGeom>
          <a:solidFill>
            <a:schemeClr val="accent1"/>
          </a:solidFill>
          <a:ln w="9525" algn="ctr">
            <a:solidFill>
              <a:schemeClr val="tx1"/>
            </a:solidFill>
            <a:miter lim="800000"/>
            <a:headEnd/>
            <a:tailEnd/>
          </a:ln>
        </p:spPr>
        <p:txBody>
          <a:bodyPr wrap="none" anchor="ctr"/>
          <a:lstStyle/>
          <a:p>
            <a:pPr algn="ctr"/>
            <a:r>
              <a:rPr lang="en-US" b="1" dirty="0" smtClean="0">
                <a:solidFill>
                  <a:prstClr val="white"/>
                </a:solidFill>
              </a:rPr>
              <a:t>D: A &amp; B</a:t>
            </a:r>
            <a:endParaRPr lang="en-US" b="1" dirty="0">
              <a:solidFill>
                <a:prstClr val="white"/>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wipe(down)">
                                      <p:cBhvr>
                                        <p:cTn id="7" dur="500"/>
                                        <p:tgtEl>
                                          <p:spTgt spid="400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0387">
                                            <p:txEl>
                                              <p:pRg st="2" end="2"/>
                                            </p:txEl>
                                          </p:spTgt>
                                        </p:tgtEl>
                                        <p:attrNameLst>
                                          <p:attrName>style.visibility</p:attrName>
                                        </p:attrNameLst>
                                      </p:cBhvr>
                                      <p:to>
                                        <p:strVal val="visible"/>
                                      </p:to>
                                    </p:set>
                                    <p:animEffect transition="in" filter="wipe(down)">
                                      <p:cBhvr>
                                        <p:cTn id="12" dur="500"/>
                                        <p:tgtEl>
                                          <p:spTgt spid="400387">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0387">
                                            <p:txEl>
                                              <p:pRg st="3" end="3"/>
                                            </p:txEl>
                                          </p:spTgt>
                                        </p:tgtEl>
                                        <p:attrNameLst>
                                          <p:attrName>style.visibility</p:attrName>
                                        </p:attrNameLst>
                                      </p:cBhvr>
                                      <p:to>
                                        <p:strVal val="visible"/>
                                      </p:to>
                                    </p:set>
                                    <p:animEffect transition="in" filter="wipe(down)">
                                      <p:cBhvr>
                                        <p:cTn id="15" dur="500"/>
                                        <p:tgtEl>
                                          <p:spTgt spid="400387">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0387">
                                            <p:txEl>
                                              <p:pRg st="4" end="4"/>
                                            </p:txEl>
                                          </p:spTgt>
                                        </p:tgtEl>
                                        <p:attrNameLst>
                                          <p:attrName>style.visibility</p:attrName>
                                        </p:attrNameLst>
                                      </p:cBhvr>
                                      <p:to>
                                        <p:strVal val="visible"/>
                                      </p:to>
                                    </p:set>
                                    <p:animEffect transition="in" filter="wipe(down)">
                                      <p:cBhvr>
                                        <p:cTn id="18" dur="500"/>
                                        <p:tgtEl>
                                          <p:spTgt spid="400387">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00387">
                                            <p:txEl>
                                              <p:pRg st="5" end="5"/>
                                            </p:txEl>
                                          </p:spTgt>
                                        </p:tgtEl>
                                        <p:attrNameLst>
                                          <p:attrName>style.visibility</p:attrName>
                                        </p:attrNameLst>
                                      </p:cBhvr>
                                      <p:to>
                                        <p:strVal val="visible"/>
                                      </p:to>
                                    </p:set>
                                    <p:animEffect transition="in" filter="wipe(down)">
                                      <p:cBhvr>
                                        <p:cTn id="21" dur="500"/>
                                        <p:tgtEl>
                                          <p:spTgt spid="40038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057796"/>
                                        </p:tgtEl>
                                        <p:attrNameLst>
                                          <p:attrName>style.visibility</p:attrName>
                                        </p:attrNameLst>
                                      </p:cBhvr>
                                      <p:to>
                                        <p:strVal val="visible"/>
                                      </p:to>
                                    </p:set>
                                    <p:animEffect transition="in" filter="box(in)">
                                      <p:cBhvr>
                                        <p:cTn id="26" dur="500"/>
                                        <p:tgtEl>
                                          <p:spTgt spid="1057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allAtOnce"/>
      <p:bldP spid="105779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sp>
        <p:nvSpPr>
          <p:cNvPr id="6" name="TextBox 5"/>
          <p:cNvSpPr txBox="1"/>
          <p:nvPr/>
        </p:nvSpPr>
        <p:spPr>
          <a:xfrm>
            <a:off x="533400" y="1295400"/>
            <a:ext cx="6477000" cy="800100"/>
          </a:xfrm>
          <a:prstGeom prst="rect">
            <a:avLst/>
          </a:prstGeom>
          <a:noFill/>
        </p:spPr>
        <p:txBody>
          <a:bodyPr>
            <a:spAutoFit/>
          </a:bodyPr>
          <a:lstStyle/>
          <a:p>
            <a:pPr fontAlgn="auto">
              <a:spcBef>
                <a:spcPts val="0"/>
              </a:spcBef>
              <a:spcAft>
                <a:spcPts val="0"/>
              </a:spcAft>
              <a:defRPr/>
            </a:pPr>
            <a:r>
              <a:rPr lang="en-US" sz="3200" dirty="0" smtClean="0">
                <a:solidFill>
                  <a:schemeClr val="tx2">
                    <a:lumMod val="50000"/>
                  </a:schemeClr>
                </a:solidFill>
                <a:latin typeface="+mn-lt"/>
                <a:cs typeface="+mn-cs"/>
              </a:rPr>
              <a:t> </a:t>
            </a:r>
            <a:endParaRPr lang="en-US" sz="3200" dirty="0">
              <a:solidFill>
                <a:schemeClr val="tx2">
                  <a:lumMod val="50000"/>
                </a:schemeClr>
              </a:solidFill>
              <a:latin typeface="+mn-lt"/>
              <a:cs typeface="+mn-cs"/>
            </a:endParaRPr>
          </a:p>
          <a:p>
            <a:pPr fontAlgn="auto">
              <a:spcBef>
                <a:spcPts val="0"/>
              </a:spcBef>
              <a:spcAft>
                <a:spcPts val="0"/>
              </a:spcAft>
              <a:defRPr/>
            </a:pPr>
            <a:endParaRPr lang="en-US" sz="1400" dirty="0">
              <a:solidFill>
                <a:schemeClr val="tx2">
                  <a:lumMod val="50000"/>
                </a:schemeClr>
              </a:solidFill>
              <a:latin typeface="+mn-lt"/>
              <a:cs typeface="+mn-cs"/>
            </a:endParaRPr>
          </a:p>
        </p:txBody>
      </p:sp>
      <p:sp>
        <p:nvSpPr>
          <p:cNvPr id="7" name="Title 1"/>
          <p:cNvSpPr txBox="1">
            <a:spLocks/>
          </p:cNvSpPr>
          <p:nvPr/>
        </p:nvSpPr>
        <p:spPr>
          <a:xfrm>
            <a:off x="0" y="2209800"/>
            <a:ext cx="9905999" cy="1676400"/>
          </a:xfrm>
          <a:prstGeom prst="rect">
            <a:avLst/>
          </a:prstGeom>
        </p:spPr>
        <p:txBody>
          <a:bodyPr vert="horz" lIns="297529" tIns="33059" rIns="165294" bIns="33059" rtlCol="0" anchor="ctr">
            <a:noAutofit/>
          </a:bodyPr>
          <a:lstStyle/>
          <a:p>
            <a:pPr marL="0" marR="0" lvl="0" indent="0" algn="ctr" defTabSz="914342" rtl="0" eaLnBrk="1" fontAlgn="auto" latinLnBrk="0" hangingPunct="1">
              <a:lnSpc>
                <a:spcPct val="85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Arial Narrow" pitchFamily="34" charset="0"/>
                <a:ea typeface="+mj-ea"/>
                <a:cs typeface="+mj-cs"/>
              </a:rPr>
              <a:t>Q &amp; A</a:t>
            </a:r>
          </a:p>
        </p:txBody>
      </p:sp>
    </p:spTree>
    <p:extLst>
      <p:ext uri="{BB962C8B-B14F-4D97-AF65-F5344CB8AC3E}">
        <p14:creationId xmlns:p14="http://schemas.microsoft.com/office/powerpoint/2010/main" xmlns="" val="1855864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143000"/>
            <a:ext cx="9080500" cy="5029200"/>
          </a:xfrm>
        </p:spPr>
        <p:txBody>
          <a:bodyPr>
            <a:normAutofit lnSpcReduction="1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Tree>
    <p:extLst>
      <p:ext uri="{BB962C8B-B14F-4D97-AF65-F5344CB8AC3E}">
        <p14:creationId xmlns:p14="http://schemas.microsoft.com/office/powerpoint/2010/main" xmlns="" val="270466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346" name="think-cell Slide" r:id="rId3" imgW="360" imgH="360" progId="">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648138" y="1904504"/>
            <a:ext cx="5828703"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6541" y="1795883"/>
            <a:ext cx="2126045" cy="2370395"/>
          </a:xfrm>
          <a:prstGeom prst="rect">
            <a:avLst/>
          </a:prstGeom>
        </p:spPr>
      </p:pic>
      <p:pic>
        <p:nvPicPr>
          <p:cNvPr id="6" name="Picture 5"/>
          <p:cNvPicPr>
            <a:picLocks noChangeAspect="1"/>
          </p:cNvPicPr>
          <p:nvPr/>
        </p:nvPicPr>
        <p:blipFill>
          <a:blip r:embed="rId4"/>
          <a:stretch>
            <a:fillRect/>
          </a:stretch>
        </p:blipFill>
        <p:spPr>
          <a:xfrm>
            <a:off x="975123" y="4379033"/>
            <a:ext cx="2773040" cy="1777866"/>
          </a:xfrm>
          <a:prstGeom prst="rect">
            <a:avLst/>
          </a:prstGeom>
        </p:spPr>
      </p:pic>
    </p:spTree>
    <p:extLst>
      <p:ext uri="{BB962C8B-B14F-4D97-AF65-F5344CB8AC3E}">
        <p14:creationId xmlns:p14="http://schemas.microsoft.com/office/powerpoint/2010/main" xmlns="" val="2408607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905999" cy="801924"/>
          </a:xfrm>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09600" y="990599"/>
            <a:ext cx="5449605" cy="1478238"/>
          </a:xfrm>
        </p:spPr>
        <p:txBody>
          <a:bodyPr>
            <a:normAutofit/>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05992" y="2930527"/>
            <a:ext cx="2772842" cy="1632883"/>
          </a:xfrm>
          <a:prstGeom prst="rect">
            <a:avLst/>
          </a:prstGeom>
        </p:spPr>
      </p:pic>
      <p:pic>
        <p:nvPicPr>
          <p:cNvPr id="6" name="Picture 5"/>
          <p:cNvPicPr>
            <a:picLocks noChangeAspect="1"/>
          </p:cNvPicPr>
          <p:nvPr/>
        </p:nvPicPr>
        <p:blipFill>
          <a:blip r:embed="rId3"/>
          <a:stretch>
            <a:fillRect/>
          </a:stretch>
        </p:blipFill>
        <p:spPr>
          <a:xfrm>
            <a:off x="6405993" y="1651976"/>
            <a:ext cx="2526605"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6309" y="3470466"/>
            <a:ext cx="6008914" cy="596656"/>
          </a:xfrm>
          <a:prstGeom prst="rect">
            <a:avLst/>
          </a:prstGeom>
        </p:spPr>
      </p:pic>
      <p:grpSp>
        <p:nvGrpSpPr>
          <p:cNvPr id="9" name="Group 15"/>
          <p:cNvGrpSpPr/>
          <p:nvPr/>
        </p:nvGrpSpPr>
        <p:grpSpPr>
          <a:xfrm>
            <a:off x="542012" y="4067123"/>
            <a:ext cx="6147491"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xmlns=""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4267200"/>
            <a:ext cx="9223375" cy="2076450"/>
          </a:xfrm>
        </p:spPr>
        <p:txBody>
          <a:bodyPr/>
          <a:lstStyle/>
          <a:p>
            <a:r>
              <a:rPr lang="en-US" dirty="0" smtClean="0"/>
              <a:t>By 2020, International Data Corporation predicts the number will reach 40,000 EB, or 40 Zettabytes (ZB) .</a:t>
            </a:r>
          </a:p>
          <a:p>
            <a:r>
              <a:rPr lang="en-US" dirty="0" smtClean="0"/>
              <a:t>The world’s information is doubling every two years. By 2020, there will be 5,200 GB of data for every person on Earth.</a:t>
            </a:r>
          </a:p>
          <a:p>
            <a:r>
              <a:rPr lang="en-US" dirty="0" smtClean="0"/>
              <a:t>By 2020, the amount of high-value data worth analyzing will double and 60% of information delivered to decision makers will be actionable.</a:t>
            </a:r>
            <a:endParaRPr lang="en-US" dirty="0"/>
          </a:p>
        </p:txBody>
      </p:sp>
      <p:pic>
        <p:nvPicPr>
          <p:cNvPr id="694279" name="Picture 7"/>
          <p:cNvPicPr>
            <a:picLocks noChangeAspect="1" noChangeArrowheads="1"/>
          </p:cNvPicPr>
          <p:nvPr/>
        </p:nvPicPr>
        <p:blipFill>
          <a:blip r:embed="rId2"/>
          <a:srcRect/>
          <a:stretch>
            <a:fillRect/>
          </a:stretch>
        </p:blipFill>
        <p:spPr bwMode="auto">
          <a:xfrm>
            <a:off x="762000" y="990600"/>
            <a:ext cx="7924800" cy="3276600"/>
          </a:xfrm>
          <a:prstGeom prst="rect">
            <a:avLst/>
          </a:prstGeom>
          <a:noFill/>
          <a:ln w="9525">
            <a:noFill/>
            <a:miter lim="800000"/>
            <a:headEnd/>
            <a:tailEnd/>
          </a:ln>
          <a:effectLst/>
        </p:spPr>
      </p:pic>
      <p:sp>
        <p:nvSpPr>
          <p:cNvPr id="13" name="Title 1"/>
          <p:cNvSpPr>
            <a:spLocks noGrp="1"/>
          </p:cNvSpPr>
          <p:nvPr>
            <p:ph type="title"/>
          </p:nvPr>
        </p:nvSpPr>
        <p:spPr>
          <a:xfrm>
            <a:off x="1" y="0"/>
            <a:ext cx="9905999" cy="801924"/>
          </a:xfrm>
        </p:spPr>
        <p:txBody>
          <a:bodyPr>
            <a:normAutofit/>
          </a:bodyPr>
          <a:lstStyle/>
          <a:p>
            <a:r>
              <a:rPr lang="en-US" dirty="0" smtClean="0"/>
              <a:t>Volume (continued) </a:t>
            </a:r>
            <a:endParaRPr lang="en-US" dirty="0">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200152"/>
            <a:ext cx="8915400" cy="4525963"/>
          </a:xfrm>
        </p:spPr>
        <p:txBody>
          <a:bodyPr/>
          <a:lstStyle/>
          <a:p>
            <a:pPr>
              <a:defRPr/>
            </a:pPr>
            <a:endParaRPr lang="en-US">
              <a:cs typeface="+mn-cs"/>
            </a:endParaRPr>
          </a:p>
        </p:txBody>
      </p:sp>
      <p:sp>
        <p:nvSpPr>
          <p:cNvPr id="12" name="Text Box 37"/>
          <p:cNvSpPr txBox="1">
            <a:spLocks noChangeArrowheads="1"/>
          </p:cNvSpPr>
          <p:nvPr/>
        </p:nvSpPr>
        <p:spPr bwMode="auto">
          <a:xfrm>
            <a:off x="837539" y="1358902"/>
            <a:ext cx="3061229"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316560" y="4549777"/>
            <a:ext cx="1436026"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813462" y="2036764"/>
            <a:ext cx="3016515" cy="254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a:spLocks noChangeArrowheads="1"/>
          </p:cNvSpPr>
          <p:nvPr/>
        </p:nvSpPr>
        <p:spPr bwMode="auto">
          <a:xfrm rot="16200000">
            <a:off x="-144263" y="3551186"/>
            <a:ext cx="1470025"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2" name="Group 15"/>
          <p:cNvGrpSpPr>
            <a:grpSpLocks/>
          </p:cNvGrpSpPr>
          <p:nvPr/>
        </p:nvGrpSpPr>
        <p:grpSpPr bwMode="auto">
          <a:xfrm>
            <a:off x="407591" y="4638677"/>
            <a:ext cx="1774825"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rapezoid 18"/>
          <p:cNvSpPr/>
          <p:nvPr/>
        </p:nvSpPr>
        <p:spPr bwMode="auto">
          <a:xfrm rot="16200000">
            <a:off x="3597672" y="-148034"/>
            <a:ext cx="5651500" cy="6861969"/>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4" name="Group 19"/>
          <p:cNvGrpSpPr>
            <a:grpSpLocks/>
          </p:cNvGrpSpPr>
          <p:nvPr/>
        </p:nvGrpSpPr>
        <p:grpSpPr bwMode="auto">
          <a:xfrm>
            <a:off x="4210050" y="627065"/>
            <a:ext cx="5781940" cy="5553075"/>
            <a:chOff x="3733800" y="742950"/>
            <a:chExt cx="5337175" cy="5553075"/>
          </a:xfrm>
        </p:grpSpPr>
        <p:grpSp>
          <p:nvGrpSpPr>
            <p:cNvPr id="5" name="Group 11"/>
            <p:cNvGrpSpPr>
              <a:grpSpLocks/>
            </p:cNvGrpSpPr>
            <p:nvPr/>
          </p:nvGrpSpPr>
          <p:grpSpPr bwMode="auto">
            <a:xfrm>
              <a:off x="3744913" y="742950"/>
              <a:ext cx="5326062" cy="5553075"/>
              <a:chOff x="3744913" y="742950"/>
              <a:chExt cx="5326062" cy="5553075"/>
            </a:xfrm>
          </p:grpSpPr>
          <p:pic>
            <p:nvPicPr>
              <p:cNvPr id="17421" name="Picture 40" descr="mobile-internet"/>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69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84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30 billion</a:t>
                </a:r>
                <a:r>
                  <a:rPr lang="en-US" sz="1400" dirty="0">
                    <a:solidFill>
                      <a:srgbClr val="075314"/>
                    </a:solidFill>
                  </a:rPr>
                  <a:t> RFID tags today</a:t>
                </a:r>
                <a:br>
                  <a:rPr lang="en-US" sz="1400" dirty="0">
                    <a:solidFill>
                      <a:srgbClr val="075314"/>
                    </a:solidFill>
                  </a:rPr>
                </a:br>
                <a:r>
                  <a:rPr lang="en-US" sz="1400" dirty="0">
                    <a:solidFill>
                      <a:srgbClr val="075314"/>
                    </a:solidFill>
                  </a:rPr>
                  <a:t> (1.3B in 2005)</a:t>
                </a:r>
                <a:endParaRPr lang="en-US" b="0" dirty="0"/>
              </a:p>
            </p:txBody>
          </p:sp>
          <p:sp>
            <p:nvSpPr>
              <p:cNvPr id="17425" name="Rectangle 4"/>
              <p:cNvSpPr>
                <a:spLocks noChangeArrowheads="1"/>
              </p:cNvSpPr>
              <p:nvPr/>
            </p:nvSpPr>
            <p:spPr bwMode="auto">
              <a:xfrm>
                <a:off x="7747000" y="742950"/>
                <a:ext cx="1323975" cy="169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754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eaLnBrk="1" hangingPunct="1"/>
              <a:endParaRPr lang="en-US" b="0" dirty="0"/>
            </a:p>
          </p:txBody>
        </p:sp>
      </p:grpSp>
      <p:sp>
        <p:nvSpPr>
          <p:cNvPr id="29" name="Trapezoid 28"/>
          <p:cNvSpPr/>
          <p:nvPr/>
        </p:nvSpPr>
        <p:spPr bwMode="auto">
          <a:xfrm rot="16200000">
            <a:off x="3762772" y="4366"/>
            <a:ext cx="5651500" cy="6861969"/>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
        <p:nvSpPr>
          <p:cNvPr id="21" name="Title 1"/>
          <p:cNvSpPr>
            <a:spLocks noGrp="1"/>
          </p:cNvSpPr>
          <p:nvPr>
            <p:ph type="title"/>
          </p:nvPr>
        </p:nvSpPr>
        <p:spPr>
          <a:xfrm>
            <a:off x="1" y="1"/>
            <a:ext cx="9905999" cy="801924"/>
          </a:xfrm>
        </p:spPr>
        <p:txBody>
          <a:bodyPr/>
          <a:lstStyle/>
          <a:p>
            <a:r>
              <a:rPr lang="en-US" dirty="0" smtClean="0"/>
              <a:t>Data Sources for large volume </a:t>
            </a:r>
            <a:endParaRPr lang="en-US" dirty="0"/>
          </a:p>
        </p:txBody>
      </p:sp>
    </p:spTree>
    <p:extLst>
      <p:ext uri="{BB962C8B-B14F-4D97-AF65-F5344CB8AC3E}">
        <p14:creationId xmlns:p14="http://schemas.microsoft.com/office/powerpoint/2010/main" xmlns=""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30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1"/>
                </a:solidFill>
              </a:rPr>
              <a:t>Volume(continued)…The </a:t>
            </a:r>
            <a:r>
              <a:rPr lang="en-US" dirty="0" err="1">
                <a:solidFill>
                  <a:schemeClr val="tx1"/>
                </a:solidFill>
              </a:rPr>
              <a:t>Earthscope</a:t>
            </a:r>
            <a:endParaRPr lang="en-US" dirty="0"/>
          </a:p>
        </p:txBody>
      </p:sp>
      <p:sp>
        <p:nvSpPr>
          <p:cNvPr id="3" name="Content Placeholder 2"/>
          <p:cNvSpPr>
            <a:spLocks noGrp="1"/>
          </p:cNvSpPr>
          <p:nvPr>
            <p:ph idx="1"/>
          </p:nvPr>
        </p:nvSpPr>
        <p:spPr>
          <a:xfrm>
            <a:off x="82550" y="1447800"/>
            <a:ext cx="5861050" cy="4876800"/>
          </a:xfrm>
        </p:spPr>
        <p:style>
          <a:lnRef idx="2">
            <a:schemeClr val="accent2"/>
          </a:lnRef>
          <a:fillRef idx="1">
            <a:schemeClr val="lt1"/>
          </a:fillRef>
          <a:effectRef idx="0">
            <a:schemeClr val="accent2"/>
          </a:effectRef>
          <a:fontRef idx="minor">
            <a:schemeClr val="dk1"/>
          </a:fontRef>
        </p:style>
        <p:txBody>
          <a:bodyPr rtlCol="0">
            <a:normAutofit/>
          </a:bodyPr>
          <a:lstStyle/>
          <a:p>
            <a:pPr marL="182880" indent="-182880" fontAlgn="auto">
              <a:spcAft>
                <a:spcPts val="0"/>
              </a:spcAft>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endParaRPr lang="en-US" dirty="0" smtClean="0"/>
          </a:p>
          <a:p>
            <a:pPr marL="182880" indent="-182880" fontAlgn="auto">
              <a:spcAft>
                <a:spcPts val="0"/>
              </a:spcAft>
              <a:defRPr/>
            </a:pPr>
            <a:endParaRPr lang="en-US" dirty="0" smtClean="0"/>
          </a:p>
          <a:p>
            <a:pPr marL="182880" indent="-182880" fontAlgn="auto">
              <a:spcAft>
                <a:spcPts val="0"/>
              </a:spcAft>
              <a:defRPr/>
            </a:pPr>
            <a:r>
              <a:rPr lang="en-US" i="1" dirty="0" smtClean="0"/>
              <a:t>(</a:t>
            </a:r>
            <a:r>
              <a:rPr lang="en-US" i="1" dirty="0"/>
              <a:t>http://www.msnbc.msn.com/id/44363598/ns/technology_and_science-future_of_technology/#.TmetOdQ--</a:t>
            </a:r>
            <a:r>
              <a:rPr lang="en-US" i="1" dirty="0" smtClean="0"/>
              <a:t>uI)</a:t>
            </a:r>
            <a:endParaRPr lang="en-US" i="1" dirty="0"/>
          </a:p>
          <a:p>
            <a:pPr marL="182880" indent="-182880" fontAlgn="auto">
              <a:spcAft>
                <a:spcPts val="0"/>
              </a:spcAft>
              <a:defRPr/>
            </a:pPr>
            <a:endParaRPr lang="en-US" dirty="0"/>
          </a:p>
        </p:txBody>
      </p:sp>
      <p:sp>
        <p:nvSpPr>
          <p:cNvPr id="19460" name="Rectangle 1"/>
          <p:cNvSpPr>
            <a:spLocks noChangeArrowheads="1"/>
          </p:cNvSpPr>
          <p:nvPr/>
        </p:nvSpPr>
        <p:spPr bwMode="auto">
          <a:xfrm>
            <a:off x="1" y="-338554"/>
            <a:ext cx="455574"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73800" y="1828801"/>
            <a:ext cx="317817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93309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5999" cy="801924"/>
          </a:xfrm>
        </p:spPr>
        <p:txBody>
          <a:bodyPr>
            <a:normAutofit/>
          </a:bodyPr>
          <a:lstStyle/>
          <a:p>
            <a:r>
              <a:rPr lang="en-US" dirty="0" smtClean="0"/>
              <a:t>Velocity (Speed)</a:t>
            </a:r>
            <a:endParaRPr lang="en-US" dirty="0"/>
          </a:p>
        </p:txBody>
      </p:sp>
      <p:sp>
        <p:nvSpPr>
          <p:cNvPr id="3" name="Content Placeholder 2"/>
          <p:cNvSpPr>
            <a:spLocks noGrp="1"/>
          </p:cNvSpPr>
          <p:nvPr>
            <p:ph idx="1"/>
          </p:nvPr>
        </p:nvSpPr>
        <p:spPr>
          <a:xfrm>
            <a:off x="304800" y="1219200"/>
            <a:ext cx="7696200" cy="4297270"/>
          </a:xfrm>
        </p:spPr>
        <p:style>
          <a:lnRef idx="2">
            <a:schemeClr val="accent2"/>
          </a:lnRef>
          <a:fillRef idx="1">
            <a:schemeClr val="lt1"/>
          </a:fillRef>
          <a:effectRef idx="0">
            <a:schemeClr val="accent2"/>
          </a:effectRef>
          <a:fontRef idx="minor">
            <a:schemeClr val="dk1"/>
          </a:fontRef>
        </p:style>
        <p:txBody>
          <a:bodyPr>
            <a:normAutofit/>
          </a:bodyPr>
          <a:lstStyle/>
          <a:p>
            <a:r>
              <a:rPr lang="en-US" b="1" dirty="0" smtClean="0"/>
              <a:t>Velocity</a:t>
            </a:r>
            <a:r>
              <a:rPr lang="en-US" dirty="0" smtClean="0"/>
              <a:t>: Speed at which data is generating day by day</a:t>
            </a:r>
          </a:p>
          <a:p>
            <a:r>
              <a:rPr lang="en-US" dirty="0" smtClean="0"/>
              <a:t>Data is being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8172450" y="2295602"/>
            <a:ext cx="1368961" cy="1385576"/>
          </a:xfrm>
          <a:prstGeom prst="rect">
            <a:avLst/>
          </a:prstGeom>
        </p:spPr>
      </p:pic>
    </p:spTree>
    <p:extLst>
      <p:ext uri="{BB962C8B-B14F-4D97-AF65-F5344CB8AC3E}">
        <p14:creationId xmlns:p14="http://schemas.microsoft.com/office/powerpoint/2010/main" xmlns=""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heckerboard(across)">
                                      <p:cBhvr>
                                        <p:cTn id="10" dur="500"/>
                                        <p:tgtEl>
                                          <p:spTgt spid="3">
                                            <p:txEl>
                                              <p:pRg st="5" end="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BIG-01_Big Data Overview_Training_1">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bg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spcBef>
            <a:spcPct val="0"/>
          </a:spcBef>
          <a:spcAft>
            <a:spcPct val="0"/>
          </a:spcAft>
          <a:buClrTx/>
          <a:buSzTx/>
          <a:buFontTx/>
          <a:buNone/>
          <a:tabLst/>
          <a:defRPr kumimoji="0" sz="1600" i="0" u="none" strike="noStrike" cap="none" normalizeH="0" baseline="0" dirty="0" smtClean="0">
            <a:ln>
              <a:noFill/>
            </a:ln>
            <a:solidFill>
              <a:schemeClr val="tx2">
                <a:lumMod val="50000"/>
              </a:schemeClr>
            </a:solidFill>
            <a:effectLst/>
            <a:latin typeface="+mn-lt"/>
            <a:cs typeface="Arial" charset="0"/>
          </a:defRPr>
        </a:defPPr>
      </a:lstStyle>
    </a:spDef>
    <a:lnDef>
      <a:spPr bwMode="auto">
        <a:solidFill>
          <a:schemeClr val="accent6"/>
        </a:solidFill>
        <a:ln w="6350" cap="flat" cmpd="sng" algn="ctr">
          <a:solidFill>
            <a:schemeClr val="bg2"/>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I&amp;D_Learning and Development 2015_Closing Slides">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amp;D_Learning and Development 2015_Section break">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N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BIG-01_Big Data Overview_Training_1</Template>
  <TotalTime>1477</TotalTime>
  <Words>1359</Words>
  <Application>Microsoft Office PowerPoint</Application>
  <PresentationFormat>A4 Paper (210x297 mm)</PresentationFormat>
  <Paragraphs>249</Paragraphs>
  <Slides>30</Slides>
  <Notes>11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34" baseType="lpstr">
      <vt:lpstr>BIG-01_Big Data Overview_Training_1</vt:lpstr>
      <vt:lpstr>I&amp;D_Learning and Development 2015_Closing Slides</vt:lpstr>
      <vt:lpstr>I&amp;D_Learning and Development 2015_Section break</vt:lpstr>
      <vt:lpstr>think-cell Slide</vt:lpstr>
      <vt:lpstr>Learning &amp; Development  Enabling development, Impacting growth…</vt:lpstr>
      <vt:lpstr>Module Outline</vt:lpstr>
      <vt:lpstr>What’s Big Data?</vt:lpstr>
      <vt:lpstr>Big Data: 3V’s</vt:lpstr>
      <vt:lpstr>Volume (Scale) </vt:lpstr>
      <vt:lpstr>Volume (continued) </vt:lpstr>
      <vt:lpstr>Data Sources for large volume </vt:lpstr>
      <vt:lpstr>Volume(continued)…The Earthscope</vt:lpstr>
      <vt:lpstr>Velocity (Speed)</vt:lpstr>
      <vt:lpstr>Velocity(continued)…Real-time/Fast Data</vt:lpstr>
      <vt:lpstr>Variety (Complexity) </vt:lpstr>
      <vt:lpstr>Variety(continued)…Types of Data in Big Data</vt:lpstr>
      <vt:lpstr>Some Make it 4V’s</vt:lpstr>
      <vt:lpstr>The Big Data Landscape</vt:lpstr>
      <vt:lpstr>Quiz</vt:lpstr>
      <vt:lpstr>Quiz-Answers</vt:lpstr>
      <vt:lpstr>Quiz(continued)</vt:lpstr>
      <vt:lpstr>Quiz-Answer</vt:lpstr>
      <vt:lpstr>Slide 19</vt:lpstr>
      <vt:lpstr>Explosion of Data(continued)- The Model Has Changed…</vt:lpstr>
      <vt:lpstr>What’s driving Big Data</vt:lpstr>
      <vt:lpstr>What is really innovative behind the Big Data buzz word ?</vt:lpstr>
      <vt:lpstr>Applications for Big Data Analytics</vt:lpstr>
      <vt:lpstr>Big Data Use Cases</vt:lpstr>
      <vt:lpstr>Big Data Use Cases(continued)</vt:lpstr>
      <vt:lpstr>Benefits of Big Data</vt:lpstr>
      <vt:lpstr>Quiz </vt:lpstr>
      <vt:lpstr>Quiz-Answer </vt:lpstr>
      <vt:lpstr>Slide 29</vt:lpstr>
      <vt:lpstr>Slide 30</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&amp; Development  Enabling development, Impacting growth…</dc:title>
  <dc:creator>svaikunt</dc:creator>
  <cp:lastModifiedBy>bdesai</cp:lastModifiedBy>
  <cp:revision>165</cp:revision>
  <dcterms:created xsi:type="dcterms:W3CDTF">2015-07-09T08:35:18Z</dcterms:created>
  <dcterms:modified xsi:type="dcterms:W3CDTF">2016-05-18T11:39:59Z</dcterms:modified>
</cp:coreProperties>
</file>